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3" r:id="rId3"/>
    <p:sldMasterId id="2147483666" r:id="rId4"/>
  </p:sldMasterIdLst>
  <p:notesMasterIdLst>
    <p:notesMasterId r:id="rId6"/>
  </p:notesMasterIdLst>
  <p:sldIdLst>
    <p:sldId id="3228" r:id="rId5"/>
    <p:sldId id="3333" r:id="rId7"/>
    <p:sldId id="293" r:id="rId8"/>
    <p:sldId id="548" r:id="rId9"/>
    <p:sldId id="3277" r:id="rId10"/>
    <p:sldId id="3255" r:id="rId11"/>
    <p:sldId id="3334" r:id="rId12"/>
    <p:sldId id="3389" r:id="rId13"/>
    <p:sldId id="3374" r:id="rId14"/>
    <p:sldId id="3373" r:id="rId15"/>
    <p:sldId id="3358" r:id="rId16"/>
    <p:sldId id="3390" r:id="rId17"/>
    <p:sldId id="322" r:id="rId18"/>
    <p:sldId id="3300" r:id="rId19"/>
    <p:sldId id="3392" r:id="rId20"/>
    <p:sldId id="3393" r:id="rId21"/>
    <p:sldId id="3394" r:id="rId22"/>
    <p:sldId id="3395" r:id="rId23"/>
    <p:sldId id="3391" r:id="rId24"/>
    <p:sldId id="310" r:id="rId25"/>
    <p:sldId id="3305" r:id="rId26"/>
    <p:sldId id="3306" r:id="rId27"/>
    <p:sldId id="3231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78C3"/>
    <a:srgbClr val="1A78C2"/>
    <a:srgbClr val="1B6299"/>
    <a:srgbClr val="8609AD"/>
    <a:srgbClr val="1C6299"/>
    <a:srgbClr val="1B6298"/>
    <a:srgbClr val="96C4D1"/>
    <a:srgbClr val="6F3A97"/>
    <a:srgbClr val="D7E0E6"/>
    <a:srgbClr val="286B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8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888" y="579"/>
      </p:cViewPr>
      <p:guideLst>
        <p:guide orient="horz" pos="2162"/>
        <p:guide pos="38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47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 sz="1800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47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 sz="1800"/>
      </a:pPr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893C12-D317-442F-945E-D6517EECB5C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33A62-8780-4CAA-8D19-25292B7F568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This picture shows the ...,</a:t>
            </a:r>
            <a:endParaRPr lang="en-US" altLang="zh-CN"/>
          </a:p>
          <a:p>
            <a:r>
              <a:rPr lang="en-US" altLang="zh-CN"/>
              <a:t>we can see that catkin ...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85546F3-DA74-492A-8CCE-24C05625148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this picture shows the compostion of a package.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85546F3-DA74-492A-8CCE-24C05625148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in the third part, we will talk about 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A robot has many nodes. for excample , some node..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ros has ros master to manager ...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the communication method is core. There are..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topic is most common ways to commuication, it is the best choice for real-time message.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the process of topic communication is that, publisher node and subscriber node registered at ros master.</a:t>
            </a:r>
            <a:endParaRPr lang="en-US" altLang="zh-CN"/>
          </a:p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service is a request and reply comminucation. when some node need data temporarily, service is ...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it is achieved by tcp-ip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parameter server is a special method, it is different from ...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actionlib is simliar to service. but ...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in the fourth part, we will talk about ros tools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sfddfsdf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gazebo is simulation tool, in the early stage, we did the test work on gazebo.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we can find bugs in the code to prevent our robot from exploding.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Rviz is a vi... tool. it allow us to see images and other data in real time. so that we can...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Rqt is also a vi... tools, but it can display the architecture of the system.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Robot Operating System </a:t>
            </a:r>
            <a:r>
              <a:rPr lang="zh-CN" altLang="en-US"/>
              <a:t>机器人操作系统，简称</a:t>
            </a:r>
            <a:r>
              <a:rPr lang="en-US" altLang="zh-CN"/>
              <a:t>ROS</a:t>
            </a:r>
            <a:r>
              <a:rPr lang="zh-CN" altLang="en-US"/>
              <a:t>。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人工智能的浪潮中有一个方面是不可忽视的，就是机器人。 说到我们今天的机器人，最近几年机器人领域非常火爆，出现了一大批这样高质量的产品。</a:t>
            </a:r>
            <a:endParaRPr lang="zh-CN" altLang="en-US"/>
          </a:p>
          <a:p>
            <a:r>
              <a:rPr lang="zh-CN" altLang="en-US">
                <a:sym typeface="+mn-ea"/>
              </a:rPr>
              <a:t>例如，波士顿动力的机器狗，谷歌的无人车，以及国产的大疆无人机等等。</a:t>
            </a:r>
            <a:endParaRPr lang="zh-CN" altLang="en-US"/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而这当中许多用到了一个共同的运行支撑软件。就是机器人操作系统</a:t>
            </a:r>
            <a:r>
              <a:rPr lang="en-US" altLang="zh-CN">
                <a:sym typeface="+mn-ea"/>
              </a:rPr>
              <a:t>ROS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when it comes to ...</a:t>
            </a:r>
            <a:endParaRPr lang="en-US" altLang="zh-CN"/>
          </a:p>
          <a:p>
            <a:r>
              <a:rPr lang="en-US" altLang="zh-CN"/>
              <a:t>many of these use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it connect the 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has a history of 20 years. first in 2000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Ros official give the Definition.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in the scecond part, 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a ros project use cmake compiler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85546F3-DA74-492A-8CCE-24C05625148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1"/>
            <a:ext cx="3932238" cy="160019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90" y="987428"/>
            <a:ext cx="6172199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3765" indent="0">
              <a:buNone/>
              <a:defRPr sz="1200"/>
            </a:lvl3pPr>
            <a:lvl4pPr marL="1370965" indent="0">
              <a:buNone/>
              <a:defRPr sz="1000"/>
            </a:lvl4pPr>
            <a:lvl5pPr marL="1827530" indent="0">
              <a:buNone/>
              <a:defRPr sz="1000"/>
            </a:lvl5pPr>
            <a:lvl6pPr marL="2284730" indent="0">
              <a:buNone/>
              <a:defRPr sz="1000"/>
            </a:lvl6pPr>
            <a:lvl7pPr marL="2741930" indent="0">
              <a:buNone/>
              <a:defRPr sz="1000"/>
            </a:lvl7pPr>
            <a:lvl8pPr marL="3198495" indent="0">
              <a:buNone/>
              <a:defRPr sz="1000"/>
            </a:lvl8pPr>
            <a:lvl9pPr marL="3655695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1"/>
            <a:ext cx="3932238" cy="160019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90" y="987428"/>
            <a:ext cx="6172199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3765" indent="0">
              <a:buNone/>
              <a:defRPr sz="2400"/>
            </a:lvl3pPr>
            <a:lvl4pPr marL="1370965" indent="0">
              <a:buNone/>
              <a:defRPr sz="2000"/>
            </a:lvl4pPr>
            <a:lvl5pPr marL="1827530" indent="0">
              <a:buNone/>
              <a:defRPr sz="2000"/>
            </a:lvl5pPr>
            <a:lvl6pPr marL="2284730" indent="0">
              <a:buNone/>
              <a:defRPr sz="2000"/>
            </a:lvl6pPr>
            <a:lvl7pPr marL="2741930" indent="0">
              <a:buNone/>
              <a:defRPr sz="2000"/>
            </a:lvl7pPr>
            <a:lvl8pPr marL="3198495" indent="0">
              <a:buNone/>
              <a:defRPr sz="2000"/>
            </a:lvl8pPr>
            <a:lvl9pPr marL="3655695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3765" indent="0">
              <a:buNone/>
              <a:defRPr sz="1200"/>
            </a:lvl3pPr>
            <a:lvl4pPr marL="1370965" indent="0">
              <a:buNone/>
              <a:defRPr sz="1000"/>
            </a:lvl4pPr>
            <a:lvl5pPr marL="1827530" indent="0">
              <a:buNone/>
              <a:defRPr sz="1000"/>
            </a:lvl5pPr>
            <a:lvl6pPr marL="2284730" indent="0">
              <a:buNone/>
              <a:defRPr sz="1000"/>
            </a:lvl6pPr>
            <a:lvl7pPr marL="2741930" indent="0">
              <a:buNone/>
              <a:defRPr sz="1000"/>
            </a:lvl7pPr>
            <a:lvl8pPr marL="3198495" indent="0">
              <a:buNone/>
              <a:defRPr sz="1000"/>
            </a:lvl8pPr>
            <a:lvl9pPr marL="3655695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8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2" y="365128"/>
            <a:ext cx="7734301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 advClick="0" advTm="1000">
    <p:randomBar dir="vert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6DC35-3D39-4E5D-813A-1465AB5946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C6EB1-3B9C-423A-A463-BABF6B6D69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2" y="1122364"/>
            <a:ext cx="9144000" cy="2387600"/>
          </a:xfrm>
        </p:spPr>
        <p:txBody>
          <a:bodyPr anchor="b"/>
          <a:lstStyle>
            <a:lvl1pPr algn="ctr"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2" y="3602038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3765" indent="0" algn="ctr">
              <a:buNone/>
              <a:defRPr sz="1800"/>
            </a:lvl3pPr>
            <a:lvl4pPr marL="1370965" indent="0" algn="ctr">
              <a:buNone/>
              <a:defRPr sz="1600"/>
            </a:lvl4pPr>
            <a:lvl5pPr marL="1827530" indent="0" algn="ctr">
              <a:buNone/>
              <a:defRPr sz="1600"/>
            </a:lvl5pPr>
            <a:lvl6pPr marL="2284730" indent="0" algn="ctr">
              <a:buNone/>
              <a:defRPr sz="1600"/>
            </a:lvl6pPr>
            <a:lvl7pPr marL="2741930" indent="0" algn="ctr">
              <a:buNone/>
              <a:defRPr sz="1600"/>
            </a:lvl7pPr>
            <a:lvl8pPr marL="3198495" indent="0" algn="ctr">
              <a:buNone/>
              <a:defRPr sz="1600"/>
            </a:lvl8pPr>
            <a:lvl9pPr marL="3655695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/>
          <a:lstStyle>
            <a:lvl1pPr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376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09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5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7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9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4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6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1" y="1825627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1" y="1825627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90" y="1681163"/>
            <a:ext cx="515778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3765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7530" indent="0">
              <a:buNone/>
              <a:defRPr sz="1600" b="1"/>
            </a:lvl5pPr>
            <a:lvl6pPr marL="2284730" indent="0">
              <a:buNone/>
              <a:defRPr sz="1600" b="1"/>
            </a:lvl6pPr>
            <a:lvl7pPr marL="2741930" indent="0">
              <a:buNone/>
              <a:defRPr sz="1600" b="1"/>
            </a:lvl7pPr>
            <a:lvl8pPr marL="3198495" indent="0">
              <a:buNone/>
              <a:defRPr sz="1600" b="1"/>
            </a:lvl8pPr>
            <a:lvl9pPr marL="3655695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90" y="2505076"/>
            <a:ext cx="5157786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1" y="1681163"/>
            <a:ext cx="518318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3765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7530" indent="0">
              <a:buNone/>
              <a:defRPr sz="1600" b="1"/>
            </a:lvl5pPr>
            <a:lvl6pPr marL="2284730" indent="0">
              <a:buNone/>
              <a:defRPr sz="1600" b="1"/>
            </a:lvl6pPr>
            <a:lvl7pPr marL="2741930" indent="0">
              <a:buNone/>
              <a:defRPr sz="1600" b="1"/>
            </a:lvl7pPr>
            <a:lvl8pPr marL="3198495" indent="0">
              <a:buNone/>
              <a:defRPr sz="1600" b="1"/>
            </a:lvl8pPr>
            <a:lvl9pPr marL="3655695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1" y="2505076"/>
            <a:ext cx="5183189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4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4" Type="http://schemas.openxmlformats.org/officeDocument/2006/relationships/theme" Target="../theme/theme3.xml"/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7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</p:sldLayoutIdLst>
  <p:transition spd="slow" advClick="0" advTm="1000">
    <p:randomBar dir="vert"/>
  </p:transition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3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1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3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1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3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09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29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7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6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9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9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9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9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9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9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9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9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9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1.xml"/><Relationship Id="rId4" Type="http://schemas.microsoft.com/office/2007/relationships/hdphoto" Target="../media/hdphoto2.wdp"/><Relationship Id="rId3" Type="http://schemas.openxmlformats.org/officeDocument/2006/relationships/image" Target="../media/image3.png"/><Relationship Id="rId2" Type="http://schemas.microsoft.com/office/2007/relationships/hdphoto" Target="../media/hdphoto1.wdp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5.png"/><Relationship Id="rId3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jpeg"/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19.png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microsoft.com/office/2007/relationships/hdphoto" Target="../media/hdphoto3.wdp"/><Relationship Id="rId13" Type="http://schemas.openxmlformats.org/officeDocument/2006/relationships/notesSlide" Target="../notesSlides/notesSlide6.xml"/><Relationship Id="rId12" Type="http://schemas.openxmlformats.org/officeDocument/2006/relationships/slideLayout" Target="../slideLayouts/slideLayout4.xml"/><Relationship Id="rId11" Type="http://schemas.openxmlformats.org/officeDocument/2006/relationships/image" Target="../media/image7.png"/><Relationship Id="rId10" Type="http://schemas.openxmlformats.org/officeDocument/2006/relationships/image" Target="../media/image21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3.jpe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546580"/>
            <a:ext cx="12191331" cy="1838567"/>
          </a:xfrm>
          <a:prstGeom prst="rect">
            <a:avLst/>
          </a:prstGeom>
          <a:solidFill>
            <a:srgbClr val="1A7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524353" y="2153727"/>
            <a:ext cx="2624273" cy="26242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81" y="2014069"/>
            <a:ext cx="3140616" cy="290358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07012" y="2805987"/>
            <a:ext cx="7788275" cy="875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3765">
              <a:defRPr/>
            </a:pPr>
            <a:r>
              <a:rPr lang="zh-CN" altLang="en-US" sz="51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Robot Operating System</a:t>
            </a:r>
            <a:endParaRPr lang="zh-CN" altLang="en-US" sz="51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sp>
        <p:nvSpPr>
          <p:cNvPr id="16" name="文本占位符 56"/>
          <p:cNvSpPr txBox="1"/>
          <p:nvPr/>
        </p:nvSpPr>
        <p:spPr>
          <a:xfrm>
            <a:off x="5222240" y="4918075"/>
            <a:ext cx="2817495" cy="936625"/>
          </a:xfrm>
          <a:custGeom>
            <a:avLst/>
            <a:gdLst>
              <a:gd name="connsiteX0" fmla="*/ 0 w 1747925"/>
              <a:gd name="connsiteY0" fmla="*/ 176559 h 353120"/>
              <a:gd name="connsiteX1" fmla="*/ 0 w 1747925"/>
              <a:gd name="connsiteY1" fmla="*/ 176560 h 353120"/>
              <a:gd name="connsiteX2" fmla="*/ 0 w 1747925"/>
              <a:gd name="connsiteY2" fmla="*/ 176560 h 353120"/>
              <a:gd name="connsiteX3" fmla="*/ 176560 w 1747925"/>
              <a:gd name="connsiteY3" fmla="*/ 0 h 353120"/>
              <a:gd name="connsiteX4" fmla="*/ 1571365 w 1747925"/>
              <a:gd name="connsiteY4" fmla="*/ 0 h 353120"/>
              <a:gd name="connsiteX5" fmla="*/ 1747925 w 1747925"/>
              <a:gd name="connsiteY5" fmla="*/ 176560 h 353120"/>
              <a:gd name="connsiteX6" fmla="*/ 1747924 w 1747925"/>
              <a:gd name="connsiteY6" fmla="*/ 176560 h 353120"/>
              <a:gd name="connsiteX7" fmla="*/ 1571364 w 1747925"/>
              <a:gd name="connsiteY7" fmla="*/ 353120 h 353120"/>
              <a:gd name="connsiteX8" fmla="*/ 176560 w 1747925"/>
              <a:gd name="connsiteY8" fmla="*/ 353119 h 353120"/>
              <a:gd name="connsiteX9" fmla="*/ 13875 w 1747925"/>
              <a:gd name="connsiteY9" fmla="*/ 245284 h 353120"/>
              <a:gd name="connsiteX10" fmla="*/ 0 w 1747925"/>
              <a:gd name="connsiteY10" fmla="*/ 176560 h 353120"/>
              <a:gd name="connsiteX11" fmla="*/ 13875 w 1747925"/>
              <a:gd name="connsiteY11" fmla="*/ 107835 h 353120"/>
              <a:gd name="connsiteX12" fmla="*/ 176560 w 1747925"/>
              <a:gd name="connsiteY12" fmla="*/ 0 h 35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47925" h="353120">
                <a:moveTo>
                  <a:pt x="0" y="176559"/>
                </a:moveTo>
                <a:lnTo>
                  <a:pt x="0" y="176560"/>
                </a:lnTo>
                <a:lnTo>
                  <a:pt x="0" y="176560"/>
                </a:lnTo>
                <a:close/>
                <a:moveTo>
                  <a:pt x="176560" y="0"/>
                </a:moveTo>
                <a:lnTo>
                  <a:pt x="1571365" y="0"/>
                </a:lnTo>
                <a:cubicBezTo>
                  <a:pt x="1668876" y="0"/>
                  <a:pt x="1747925" y="79049"/>
                  <a:pt x="1747925" y="176560"/>
                </a:cubicBezTo>
                <a:lnTo>
                  <a:pt x="1747924" y="176560"/>
                </a:lnTo>
                <a:cubicBezTo>
                  <a:pt x="1747924" y="274071"/>
                  <a:pt x="1668875" y="353120"/>
                  <a:pt x="1571364" y="353120"/>
                </a:cubicBezTo>
                <a:lnTo>
                  <a:pt x="176560" y="353119"/>
                </a:lnTo>
                <a:cubicBezTo>
                  <a:pt x="103427" y="353119"/>
                  <a:pt x="40679" y="308654"/>
                  <a:pt x="13875" y="245284"/>
                </a:cubicBezTo>
                <a:lnTo>
                  <a:pt x="0" y="176560"/>
                </a:lnTo>
                <a:lnTo>
                  <a:pt x="13875" y="107835"/>
                </a:lnTo>
                <a:cubicBezTo>
                  <a:pt x="40679" y="44465"/>
                  <a:pt x="103427" y="0"/>
                  <a:pt x="176560" y="0"/>
                </a:cubicBezTo>
                <a:close/>
              </a:path>
            </a:pathLst>
          </a:custGeom>
          <a:solidFill>
            <a:srgbClr val="1A78C3"/>
          </a:solidFill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Presenter: Jian.Yin</a:t>
            </a:r>
            <a:endParaRPr kumimoji="0" lang="en-US" altLang="zh-CN" b="1" i="0" u="none" strike="noStrike" kern="1200" cap="none" normalizeH="0" baseline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2019/10/18</a:t>
            </a:r>
            <a:endParaRPr lang="zh-CN" altLang="en-US" dirty="0">
              <a:solidFill>
                <a:sysClr val="window" lastClr="FFFFFF"/>
              </a:solidFill>
              <a:latin typeface="Arial" panose="020B0604020202090204"/>
              <a:ea typeface="微软雅黑" panose="020B0503020204020204" pitchFamily="34" charset="-122"/>
            </a:endParaRPr>
          </a:p>
        </p:txBody>
      </p:sp>
    </p:spTree>
    <p:custDataLst>
      <p:tags r:id="rId5"/>
    </p:custDataLst>
  </p:cSld>
  <p:clrMapOvr>
    <a:masterClrMapping/>
  </p:clrMapOvr>
  <p:transition spd="slow" advClick="0" advTm="1000">
    <p:randomBar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905" y="4025903"/>
            <a:ext cx="5024331" cy="3451874"/>
          </a:xfrm>
          <a:prstGeom prst="rect">
            <a:avLst/>
          </a:prstGeom>
        </p:spPr>
      </p:pic>
      <p:graphicFrame>
        <p:nvGraphicFramePr>
          <p:cNvPr id="44" name="图表 43"/>
          <p:cNvGraphicFramePr/>
          <p:nvPr/>
        </p:nvGraphicFramePr>
        <p:xfrm>
          <a:off x="4193301" y="1601358"/>
          <a:ext cx="3566038" cy="36674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7" name="文本框 36"/>
          <p:cNvSpPr txBox="1"/>
          <p:nvPr/>
        </p:nvSpPr>
        <p:spPr>
          <a:xfrm>
            <a:off x="8610404" y="6583649"/>
            <a:ext cx="30123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Tsinghua University of China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cxnSp>
        <p:nvCxnSpPr>
          <p:cNvPr id="69" name="直接连接符 68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70" name="组合 69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71" name="椭圆 70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74" name="图片 7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75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zh-CN" sz="2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Ros engineering structure</a:t>
            </a:r>
            <a:endParaRPr lang="zh-CN" altLang="en-US" sz="2600" b="1" dirty="0">
              <a:solidFill>
                <a:sysClr val="windowText" lastClr="000000"/>
              </a:solidFill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4460" y="1485265"/>
            <a:ext cx="9390380" cy="3334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  <p:bldLst>
      <p:bldGraphic spid="44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图表 43"/>
          <p:cNvGraphicFramePr/>
          <p:nvPr/>
        </p:nvGraphicFramePr>
        <p:xfrm>
          <a:off x="4193301" y="1601358"/>
          <a:ext cx="3566038" cy="36674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7" name="文本框 36"/>
          <p:cNvSpPr txBox="1"/>
          <p:nvPr/>
        </p:nvSpPr>
        <p:spPr>
          <a:xfrm>
            <a:off x="8610404" y="6583649"/>
            <a:ext cx="30123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Tsinghua University of China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cxnSp>
        <p:nvCxnSpPr>
          <p:cNvPr id="69" name="直接连接符 68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70" name="组合 69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71" name="椭圆 70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74" name="图片 7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75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zh-CN" sz="2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Ros engineering structure</a:t>
            </a:r>
            <a:endParaRPr lang="zh-CN" altLang="en-US" sz="2600" b="1" dirty="0">
              <a:solidFill>
                <a:sysClr val="windowText" lastClr="000000"/>
              </a:solidFill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5825" y="1537970"/>
            <a:ext cx="10420350" cy="3781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  <p:bldLst>
      <p:bldGraphic spid="44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wd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409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55288" y="6583649"/>
            <a:ext cx="29674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Tsinghua University of China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58171" y="2105561"/>
            <a:ext cx="2507615" cy="2646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98052">
                      <a:schemeClr val="bg1"/>
                    </a:gs>
                    <a:gs pos="0">
                      <a:srgbClr val="1C6299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03</a:t>
            </a:r>
            <a:endParaRPr kumimoji="0" lang="zh-CN" altLang="en-US" sz="166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98052">
                    <a:schemeClr val="bg1"/>
                  </a:gs>
                  <a:gs pos="0">
                    <a:srgbClr val="1C6299"/>
                  </a:gs>
                  <a:gs pos="100000">
                    <a:schemeClr val="bg1"/>
                  </a:gs>
                </a:gsLst>
                <a:lin ang="5400000" scaled="1"/>
              </a:gra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5560176" y="2897506"/>
            <a:ext cx="6713702" cy="1035858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Ros communication architecture</a:t>
            </a:r>
            <a:endParaRPr kumimoji="0" lang="zh-CN" altLang="en-US" sz="4000" b="1" i="0" u="none" strike="noStrike" kern="1200" cap="none" spc="10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619693" y="2143125"/>
            <a:ext cx="0" cy="257175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dashDot"/>
            <a:miter lim="800000"/>
          </a:ln>
          <a:effectLst/>
        </p:spPr>
      </p:cxnSp>
      <p:sp>
        <p:nvSpPr>
          <p:cNvPr id="17" name="任意多边形: 形状 16"/>
          <p:cNvSpPr/>
          <p:nvPr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837" y="136675"/>
            <a:ext cx="1663415" cy="487234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8917027" y="597107"/>
            <a:ext cx="6452568" cy="5936919"/>
          </a:xfrm>
          <a:prstGeom prst="ellipse">
            <a:avLst/>
          </a:prstGeom>
          <a:blipFill dpi="0" rotWithShape="1">
            <a:blip r:embed="rId2">
              <a:alphaModFix amt="1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noAutofit/>
          </a:bodyPr>
          <a:lstStyle/>
          <a:p>
            <a:pPr algn="ctr" defTabSz="963930" fontAlgn="auto">
              <a:spcBef>
                <a:spcPts val="0"/>
              </a:spcBef>
              <a:spcAft>
                <a:spcPts val="0"/>
              </a:spcAft>
            </a:pPr>
            <a:endParaRPr lang="zh-CN" altLang="en-US" sz="19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44"/>
          <p:cNvSpPr txBox="1"/>
          <p:nvPr/>
        </p:nvSpPr>
        <p:spPr>
          <a:xfrm>
            <a:off x="8610404" y="6583649"/>
            <a:ext cx="30123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Tsinghua University of China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47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zh-CN" sz="2600" b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Ros communication architecture</a:t>
            </a:r>
            <a:endParaRPr lang="zh-CN" altLang="en-US" sz="2600" dirty="0">
              <a:solidFill>
                <a:sysClr val="windowText" lastClr="000000"/>
              </a:solidFill>
              <a:latin typeface="Arial" panose="020B0604020202090204"/>
              <a:ea typeface="微软雅黑" panose="020B0503020204020204" pitchFamily="34" charset="-122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cxnSp>
        <p:nvCxnSpPr>
          <p:cNvPr id="87" name="直接连接符 86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88" name="组合 87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89" name="椭圆 88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92" name="图片 9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6095" y="1061720"/>
            <a:ext cx="8639175" cy="4733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8610404" y="6583649"/>
            <a:ext cx="30123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Tsinghua University of China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4546950" y="2108550"/>
            <a:ext cx="3098100" cy="3098100"/>
            <a:chOff x="4546950" y="2108550"/>
            <a:chExt cx="3098100" cy="3098100"/>
          </a:xfrm>
          <a:solidFill>
            <a:srgbClr val="1B6298"/>
          </a:solidFill>
        </p:grpSpPr>
        <p:grpSp>
          <p:nvGrpSpPr>
            <p:cNvPr id="5" name="组合 4"/>
            <p:cNvGrpSpPr/>
            <p:nvPr/>
          </p:nvGrpSpPr>
          <p:grpSpPr>
            <a:xfrm>
              <a:off x="4546950" y="2108550"/>
              <a:ext cx="3098100" cy="3098100"/>
              <a:chOff x="4566000" y="2072350"/>
              <a:chExt cx="3098100" cy="3098100"/>
            </a:xfrm>
            <a:grp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0" name="任意多边形: 形状 19"/>
              <p:cNvSpPr/>
              <p:nvPr/>
            </p:nvSpPr>
            <p:spPr>
              <a:xfrm>
                <a:off x="4566000" y="2072350"/>
                <a:ext cx="1530000" cy="1530000"/>
              </a:xfrm>
              <a:custGeom>
                <a:avLst/>
                <a:gdLst>
                  <a:gd name="connsiteX0" fmla="*/ 0 w 1971675"/>
                  <a:gd name="connsiteY0" fmla="*/ 0 h 1971675"/>
                  <a:gd name="connsiteX1" fmla="*/ 768125 w 1971675"/>
                  <a:gd name="connsiteY1" fmla="*/ 0 h 1971675"/>
                  <a:gd name="connsiteX2" fmla="*/ 1971675 w 1971675"/>
                  <a:gd name="connsiteY2" fmla="*/ 1203550 h 1971675"/>
                  <a:gd name="connsiteX3" fmla="*/ 1971675 w 1971675"/>
                  <a:gd name="connsiteY3" fmla="*/ 1971675 h 1971675"/>
                  <a:gd name="connsiteX4" fmla="*/ 1203550 w 1971675"/>
                  <a:gd name="connsiteY4" fmla="*/ 1971675 h 1971675"/>
                  <a:gd name="connsiteX5" fmla="*/ 0 w 1971675"/>
                  <a:gd name="connsiteY5" fmla="*/ 768125 h 1971675"/>
                  <a:gd name="connsiteX6" fmla="*/ 0 w 1971675"/>
                  <a:gd name="connsiteY6" fmla="*/ 0 h 1971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71675" h="1971675">
                    <a:moveTo>
                      <a:pt x="0" y="0"/>
                    </a:moveTo>
                    <a:lnTo>
                      <a:pt x="768125" y="0"/>
                    </a:lnTo>
                    <a:cubicBezTo>
                      <a:pt x="1432827" y="0"/>
                      <a:pt x="1971675" y="538848"/>
                      <a:pt x="1971675" y="1203550"/>
                    </a:cubicBezTo>
                    <a:lnTo>
                      <a:pt x="1971675" y="1971675"/>
                    </a:lnTo>
                    <a:lnTo>
                      <a:pt x="1203550" y="1971675"/>
                    </a:lnTo>
                    <a:cubicBezTo>
                      <a:pt x="538848" y="1971675"/>
                      <a:pt x="0" y="1432827"/>
                      <a:pt x="0" y="768125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 flipV="1">
                <a:off x="6134100" y="2072350"/>
                <a:ext cx="1530000" cy="1530000"/>
              </a:xfrm>
              <a:custGeom>
                <a:avLst/>
                <a:gdLst>
                  <a:gd name="connsiteX0" fmla="*/ 0 w 1971675"/>
                  <a:gd name="connsiteY0" fmla="*/ 0 h 1971675"/>
                  <a:gd name="connsiteX1" fmla="*/ 768125 w 1971675"/>
                  <a:gd name="connsiteY1" fmla="*/ 0 h 1971675"/>
                  <a:gd name="connsiteX2" fmla="*/ 1971675 w 1971675"/>
                  <a:gd name="connsiteY2" fmla="*/ 1203550 h 1971675"/>
                  <a:gd name="connsiteX3" fmla="*/ 1971675 w 1971675"/>
                  <a:gd name="connsiteY3" fmla="*/ 1971675 h 1971675"/>
                  <a:gd name="connsiteX4" fmla="*/ 1203550 w 1971675"/>
                  <a:gd name="connsiteY4" fmla="*/ 1971675 h 1971675"/>
                  <a:gd name="connsiteX5" fmla="*/ 0 w 1971675"/>
                  <a:gd name="connsiteY5" fmla="*/ 768125 h 1971675"/>
                  <a:gd name="connsiteX6" fmla="*/ 0 w 1971675"/>
                  <a:gd name="connsiteY6" fmla="*/ 0 h 1971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71675" h="1971675">
                    <a:moveTo>
                      <a:pt x="0" y="0"/>
                    </a:moveTo>
                    <a:lnTo>
                      <a:pt x="768125" y="0"/>
                    </a:lnTo>
                    <a:cubicBezTo>
                      <a:pt x="1432827" y="0"/>
                      <a:pt x="1971675" y="538848"/>
                      <a:pt x="1971675" y="1203550"/>
                    </a:cubicBezTo>
                    <a:lnTo>
                      <a:pt x="1971675" y="1971675"/>
                    </a:lnTo>
                    <a:lnTo>
                      <a:pt x="1203550" y="1971675"/>
                    </a:lnTo>
                    <a:cubicBezTo>
                      <a:pt x="538848" y="1971675"/>
                      <a:pt x="0" y="1432827"/>
                      <a:pt x="0" y="768125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 flipV="1">
                <a:off x="4566000" y="3640450"/>
                <a:ext cx="1530000" cy="1530000"/>
              </a:xfrm>
              <a:custGeom>
                <a:avLst/>
                <a:gdLst>
                  <a:gd name="connsiteX0" fmla="*/ 0 w 1971675"/>
                  <a:gd name="connsiteY0" fmla="*/ 0 h 1971675"/>
                  <a:gd name="connsiteX1" fmla="*/ 768125 w 1971675"/>
                  <a:gd name="connsiteY1" fmla="*/ 0 h 1971675"/>
                  <a:gd name="connsiteX2" fmla="*/ 1971675 w 1971675"/>
                  <a:gd name="connsiteY2" fmla="*/ 1203550 h 1971675"/>
                  <a:gd name="connsiteX3" fmla="*/ 1971675 w 1971675"/>
                  <a:gd name="connsiteY3" fmla="*/ 1971675 h 1971675"/>
                  <a:gd name="connsiteX4" fmla="*/ 1203550 w 1971675"/>
                  <a:gd name="connsiteY4" fmla="*/ 1971675 h 1971675"/>
                  <a:gd name="connsiteX5" fmla="*/ 0 w 1971675"/>
                  <a:gd name="connsiteY5" fmla="*/ 768125 h 1971675"/>
                  <a:gd name="connsiteX6" fmla="*/ 0 w 1971675"/>
                  <a:gd name="connsiteY6" fmla="*/ 0 h 1971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71675" h="1971675">
                    <a:moveTo>
                      <a:pt x="0" y="0"/>
                    </a:moveTo>
                    <a:lnTo>
                      <a:pt x="768125" y="0"/>
                    </a:lnTo>
                    <a:cubicBezTo>
                      <a:pt x="1432827" y="0"/>
                      <a:pt x="1971675" y="538848"/>
                      <a:pt x="1971675" y="1203550"/>
                    </a:cubicBezTo>
                    <a:lnTo>
                      <a:pt x="1971675" y="1971675"/>
                    </a:lnTo>
                    <a:lnTo>
                      <a:pt x="1203550" y="1971675"/>
                    </a:lnTo>
                    <a:cubicBezTo>
                      <a:pt x="538848" y="1971675"/>
                      <a:pt x="0" y="1432827"/>
                      <a:pt x="0" y="768125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6134100" y="3640450"/>
                <a:ext cx="1530000" cy="1530000"/>
              </a:xfrm>
              <a:custGeom>
                <a:avLst/>
                <a:gdLst>
                  <a:gd name="connsiteX0" fmla="*/ 0 w 1971675"/>
                  <a:gd name="connsiteY0" fmla="*/ 0 h 1971675"/>
                  <a:gd name="connsiteX1" fmla="*/ 768125 w 1971675"/>
                  <a:gd name="connsiteY1" fmla="*/ 0 h 1971675"/>
                  <a:gd name="connsiteX2" fmla="*/ 1971675 w 1971675"/>
                  <a:gd name="connsiteY2" fmla="*/ 1203550 h 1971675"/>
                  <a:gd name="connsiteX3" fmla="*/ 1971675 w 1971675"/>
                  <a:gd name="connsiteY3" fmla="*/ 1971675 h 1971675"/>
                  <a:gd name="connsiteX4" fmla="*/ 1203550 w 1971675"/>
                  <a:gd name="connsiteY4" fmla="*/ 1971675 h 1971675"/>
                  <a:gd name="connsiteX5" fmla="*/ 0 w 1971675"/>
                  <a:gd name="connsiteY5" fmla="*/ 768125 h 1971675"/>
                  <a:gd name="connsiteX6" fmla="*/ 0 w 1971675"/>
                  <a:gd name="connsiteY6" fmla="*/ 0 h 1971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71675" h="1971675">
                    <a:moveTo>
                      <a:pt x="0" y="0"/>
                    </a:moveTo>
                    <a:lnTo>
                      <a:pt x="768125" y="0"/>
                    </a:lnTo>
                    <a:cubicBezTo>
                      <a:pt x="1432827" y="0"/>
                      <a:pt x="1971675" y="538848"/>
                      <a:pt x="1971675" y="1203550"/>
                    </a:cubicBezTo>
                    <a:lnTo>
                      <a:pt x="1971675" y="1971675"/>
                    </a:lnTo>
                    <a:lnTo>
                      <a:pt x="1203550" y="1971675"/>
                    </a:lnTo>
                    <a:cubicBezTo>
                      <a:pt x="538848" y="1971675"/>
                      <a:pt x="0" y="1432827"/>
                      <a:pt x="0" y="768125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</p:grp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9200" y="2571750"/>
              <a:ext cx="666750" cy="666750"/>
            </a:xfrm>
            <a:prstGeom prst="rect">
              <a:avLst/>
            </a:prstGeom>
            <a:grpFill/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997625" y="4085100"/>
              <a:ext cx="666750" cy="666750"/>
            </a:xfrm>
            <a:prstGeom prst="rect">
              <a:avLst/>
            </a:prstGeom>
            <a:grpFill/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7625" y="4079100"/>
              <a:ext cx="666750" cy="666750"/>
            </a:xfrm>
            <a:prstGeom prst="rect">
              <a:avLst/>
            </a:prstGeom>
            <a:grpFill/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7625" y="2617789"/>
              <a:ext cx="612000" cy="612000"/>
            </a:xfrm>
            <a:prstGeom prst="rect">
              <a:avLst/>
            </a:prstGeom>
            <a:grpFill/>
          </p:spPr>
        </p:pic>
      </p:grpSp>
      <p:sp>
        <p:nvSpPr>
          <p:cNvPr id="25" name="TextBox 205"/>
          <p:cNvSpPr txBox="1"/>
          <p:nvPr/>
        </p:nvSpPr>
        <p:spPr>
          <a:xfrm>
            <a:off x="1330711" y="1810485"/>
            <a:ext cx="2327674" cy="841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Topic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1C62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TextBox 205"/>
          <p:cNvSpPr txBox="1"/>
          <p:nvPr/>
        </p:nvSpPr>
        <p:spPr>
          <a:xfrm>
            <a:off x="8533616" y="1810485"/>
            <a:ext cx="2327674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Parameter Service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TextBox 205"/>
          <p:cNvSpPr txBox="1"/>
          <p:nvPr/>
        </p:nvSpPr>
        <p:spPr>
          <a:xfrm>
            <a:off x="1330711" y="4138035"/>
            <a:ext cx="2327674" cy="841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Service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1C62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TextBox 205"/>
          <p:cNvSpPr txBox="1"/>
          <p:nvPr/>
        </p:nvSpPr>
        <p:spPr>
          <a:xfrm>
            <a:off x="8533616" y="4138035"/>
            <a:ext cx="232767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Actionlib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1C62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44" name="组合 4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45" name="椭圆 4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48" name="图片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49" name="标题占位符 1"/>
          <p:cNvSpPr txBox="1"/>
          <p:nvPr/>
        </p:nvSpPr>
        <p:spPr>
          <a:xfrm>
            <a:off x="929005" y="-85409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zh-CN" sz="2600" b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Ros communication architecture</a:t>
            </a:r>
            <a:endParaRPr lang="zh-CN" altLang="en-US" sz="2600" b="1" dirty="0">
              <a:solidFill>
                <a:sysClr val="windowText" lastClr="000000"/>
              </a:solidFill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52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528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528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0" grpId="0"/>
      <p:bldP spid="27" grpId="0"/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44"/>
          <p:cNvSpPr txBox="1"/>
          <p:nvPr/>
        </p:nvSpPr>
        <p:spPr>
          <a:xfrm>
            <a:off x="8610404" y="6583649"/>
            <a:ext cx="30123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Tsinghua University of China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47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zh-CN" sz="2600" b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Ros communication architecture</a:t>
            </a:r>
            <a:endParaRPr lang="zh-CN" altLang="en-US" sz="2600" b="1" dirty="0">
              <a:solidFill>
                <a:sysClr val="windowText" lastClr="000000"/>
              </a:solidFill>
              <a:latin typeface="Arial" panose="020B0604020202090204"/>
              <a:ea typeface="微软雅黑" panose="020B0503020204020204" pitchFamily="34" charset="-122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cxnSp>
        <p:nvCxnSpPr>
          <p:cNvPr id="87" name="直接连接符 86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88" name="组合 87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89" name="椭圆 88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92" name="图片 9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7" name="标题占位符 1"/>
          <p:cNvSpPr txBox="1"/>
          <p:nvPr/>
        </p:nvSpPr>
        <p:spPr>
          <a:xfrm>
            <a:off x="3197860" y="921385"/>
            <a:ext cx="6321425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Topic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8970" y="1864995"/>
            <a:ext cx="8353425" cy="3600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44"/>
          <p:cNvSpPr txBox="1"/>
          <p:nvPr/>
        </p:nvSpPr>
        <p:spPr>
          <a:xfrm>
            <a:off x="8610404" y="6583649"/>
            <a:ext cx="30123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Tsinghua University of China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47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zh-CN" sz="2600" b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Ros communication architecture</a:t>
            </a:r>
            <a:endParaRPr lang="zh-CN" altLang="en-US" sz="2600" b="1" dirty="0">
              <a:solidFill>
                <a:sysClr val="windowText" lastClr="000000"/>
              </a:solidFill>
              <a:latin typeface="Arial" panose="020B0604020202090204"/>
              <a:ea typeface="微软雅黑" panose="020B0503020204020204" pitchFamily="34" charset="-122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cxnSp>
        <p:nvCxnSpPr>
          <p:cNvPr id="87" name="直接连接符 86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88" name="组合 87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89" name="椭圆 88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92" name="图片 9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72080" y="2877820"/>
            <a:ext cx="6848475" cy="1374775"/>
          </a:xfrm>
          <a:prstGeom prst="rect">
            <a:avLst/>
          </a:prstGeom>
        </p:spPr>
      </p:pic>
      <p:sp>
        <p:nvSpPr>
          <p:cNvPr id="7" name="标题占位符 1"/>
          <p:cNvSpPr txBox="1"/>
          <p:nvPr/>
        </p:nvSpPr>
        <p:spPr>
          <a:xfrm>
            <a:off x="3197860" y="921385"/>
            <a:ext cx="6321425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Service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44"/>
          <p:cNvSpPr txBox="1"/>
          <p:nvPr/>
        </p:nvSpPr>
        <p:spPr>
          <a:xfrm>
            <a:off x="8610404" y="6583649"/>
            <a:ext cx="30123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Tsinghua University of China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47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zh-CN" sz="2600" b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Ros communication architecture</a:t>
            </a:r>
            <a:endParaRPr lang="zh-CN" altLang="en-US" sz="2600" b="1" dirty="0">
              <a:solidFill>
                <a:sysClr val="windowText" lastClr="000000"/>
              </a:solidFill>
              <a:latin typeface="Arial" panose="020B0604020202090204"/>
              <a:ea typeface="微软雅黑" panose="020B0503020204020204" pitchFamily="34" charset="-122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cxnSp>
        <p:nvCxnSpPr>
          <p:cNvPr id="87" name="直接连接符 86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88" name="组合 87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89" name="椭圆 88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92" name="图片 9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240" y="2962275"/>
            <a:ext cx="8592185" cy="933450"/>
          </a:xfrm>
          <a:prstGeom prst="rect">
            <a:avLst/>
          </a:prstGeom>
        </p:spPr>
      </p:pic>
      <p:sp>
        <p:nvSpPr>
          <p:cNvPr id="7" name="标题占位符 1"/>
          <p:cNvSpPr txBox="1"/>
          <p:nvPr/>
        </p:nvSpPr>
        <p:spPr>
          <a:xfrm>
            <a:off x="3197860" y="921385"/>
            <a:ext cx="6321425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Parameter server 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44"/>
          <p:cNvSpPr txBox="1"/>
          <p:nvPr/>
        </p:nvSpPr>
        <p:spPr>
          <a:xfrm>
            <a:off x="8610404" y="6583649"/>
            <a:ext cx="30123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Tsinghua University of China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47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zh-CN" sz="2600" b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Ros communication architecture</a:t>
            </a:r>
            <a:endParaRPr lang="zh-CN" altLang="en-US" sz="2600" b="1" dirty="0">
              <a:solidFill>
                <a:sysClr val="windowText" lastClr="000000"/>
              </a:solidFill>
              <a:latin typeface="Arial" panose="020B0604020202090204"/>
              <a:ea typeface="微软雅黑" panose="020B0503020204020204" pitchFamily="34" charset="-122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cxnSp>
        <p:nvCxnSpPr>
          <p:cNvPr id="87" name="直接连接符 86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88" name="组合 87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89" name="椭圆 88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92" name="图片 9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94940" y="2035175"/>
            <a:ext cx="6802755" cy="2787015"/>
          </a:xfrm>
          <a:prstGeom prst="rect">
            <a:avLst/>
          </a:prstGeom>
        </p:spPr>
      </p:pic>
      <p:sp>
        <p:nvSpPr>
          <p:cNvPr id="7" name="标题占位符 1"/>
          <p:cNvSpPr txBox="1"/>
          <p:nvPr/>
        </p:nvSpPr>
        <p:spPr>
          <a:xfrm>
            <a:off x="3197860" y="921385"/>
            <a:ext cx="6321425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Actionlib 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wd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409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55288" y="6583649"/>
            <a:ext cx="29674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Tsinghua University of China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58171" y="2105561"/>
            <a:ext cx="2442210" cy="2646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98052">
                      <a:schemeClr val="bg1"/>
                    </a:gs>
                    <a:gs pos="0">
                      <a:srgbClr val="1C6299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04</a:t>
            </a:r>
            <a:endParaRPr kumimoji="0" lang="zh-CN" altLang="en-US" sz="166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98052">
                    <a:schemeClr val="bg1"/>
                  </a:gs>
                  <a:gs pos="0">
                    <a:srgbClr val="1C6299"/>
                  </a:gs>
                  <a:gs pos="100000">
                    <a:schemeClr val="bg1"/>
                  </a:gs>
                </a:gsLst>
                <a:lin ang="5400000" scaled="1"/>
              </a:gra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5560176" y="2897506"/>
            <a:ext cx="6713702" cy="1035858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Ros tools</a:t>
            </a:r>
            <a:endParaRPr kumimoji="0" lang="zh-CN" altLang="en-US" sz="4000" b="1" i="0" u="none" strike="noStrike" kern="1200" cap="none" spc="10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619693" y="2143125"/>
            <a:ext cx="0" cy="257175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dashDot"/>
            <a:miter lim="800000"/>
          </a:ln>
          <a:effectLst/>
        </p:spPr>
      </p:cxnSp>
      <p:sp>
        <p:nvSpPr>
          <p:cNvPr id="17" name="任意多边形: 形状 16"/>
          <p:cNvSpPr/>
          <p:nvPr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837" y="136675"/>
            <a:ext cx="1663415" cy="487234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8917027" y="597107"/>
            <a:ext cx="6452568" cy="5936919"/>
          </a:xfrm>
          <a:prstGeom prst="ellipse">
            <a:avLst/>
          </a:prstGeom>
          <a:blipFill dpi="0" rotWithShape="1">
            <a:blip r:embed="rId2">
              <a:alphaModFix amt="1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noAutofit/>
          </a:bodyPr>
          <a:lstStyle/>
          <a:p>
            <a:pPr algn="ctr" defTabSz="963930" fontAlgn="auto">
              <a:spcBef>
                <a:spcPts val="0"/>
              </a:spcBef>
              <a:spcAft>
                <a:spcPts val="0"/>
              </a:spcAft>
            </a:pPr>
            <a:endParaRPr lang="zh-CN" altLang="en-US" sz="19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/>
          <p:nvPr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1C6299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120907" y="1445493"/>
            <a:ext cx="4435475" cy="769441"/>
            <a:chOff x="5576876" y="540040"/>
            <a:chExt cx="4435475" cy="769441"/>
          </a:xfrm>
        </p:grpSpPr>
        <p:sp>
          <p:nvSpPr>
            <p:cNvPr id="18" name="文本框 17"/>
            <p:cNvSpPr txBox="1"/>
            <p:nvPr/>
          </p:nvSpPr>
          <p:spPr>
            <a:xfrm>
              <a:off x="5576876" y="540040"/>
              <a:ext cx="7793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400" b="0" i="0" u="none" strike="noStrike" kern="1200" cap="none" spc="300" normalizeH="0" baseline="0" noProof="0" dirty="0">
                  <a:ln>
                    <a:noFill/>
                  </a:ln>
                  <a:solidFill>
                    <a:srgbClr val="1C6299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en-US" altLang="zh-CN" sz="4400" b="0" i="0" u="none" strike="noStrike" kern="1200" cap="none" spc="30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593511" y="663671"/>
              <a:ext cx="341884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Introduction of ros</a:t>
              </a:r>
              <a:r>
                <a:rPr kumimoji="0" lang="en-US" altLang="zh-CN" sz="2800" b="1" i="0" u="none" strike="noStrike" kern="1200" cap="none" normalizeH="0" baseline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endParaRPr kumimoji="0" lang="en-US" altLang="zh-CN" sz="2800" b="1" i="0" u="none" strike="noStrike" kern="1200" cap="none" normalizeH="0" baseline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120990" y="2588344"/>
            <a:ext cx="5642610" cy="769441"/>
            <a:chOff x="8773636" y="540040"/>
            <a:chExt cx="5642610" cy="769441"/>
          </a:xfrm>
        </p:grpSpPr>
        <p:sp>
          <p:nvSpPr>
            <p:cNvPr id="22" name="文本框 21"/>
            <p:cNvSpPr txBox="1"/>
            <p:nvPr/>
          </p:nvSpPr>
          <p:spPr>
            <a:xfrm>
              <a:off x="8773636" y="540040"/>
              <a:ext cx="84830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400" spc="300">
                  <a:gradFill>
                    <a:gsLst>
                      <a:gs pos="0">
                        <a:srgbClr val="5C307D"/>
                      </a:gs>
                      <a:gs pos="90000">
                        <a:srgbClr val="5C307D">
                          <a:alpha val="0"/>
                        </a:srgbClr>
                      </a:gs>
                    </a:gsLst>
                    <a:lin ang="5400000" scaled="1"/>
                  </a:gradFill>
                  <a:latin typeface="Impact" panose="020B080603090205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400" b="0" i="0" u="none" strike="noStrike" kern="1200" cap="none" spc="300" normalizeH="0" baseline="0" noProof="0" dirty="0">
                  <a:ln>
                    <a:noFill/>
                  </a:ln>
                  <a:solidFill>
                    <a:srgbClr val="1C6299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en-US" altLang="zh-CN" sz="4400" b="0" i="0" u="none" strike="noStrike" kern="1200" cap="none" spc="30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9859486" y="663671"/>
              <a:ext cx="455676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normalizeH="0" baseline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Ros engineering structure</a:t>
              </a:r>
              <a:endParaRPr kumimoji="0" lang="en-US" altLang="zh-CN" sz="2800" b="1" i="0" u="none" strike="noStrike" kern="1200" cap="none" normalizeH="0" baseline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120990" y="3808346"/>
            <a:ext cx="6756400" cy="769441"/>
            <a:chOff x="5534331" y="2136767"/>
            <a:chExt cx="6756400" cy="769441"/>
          </a:xfrm>
        </p:grpSpPr>
        <p:sp>
          <p:nvSpPr>
            <p:cNvPr id="26" name="文本框 25"/>
            <p:cNvSpPr txBox="1"/>
            <p:nvPr/>
          </p:nvSpPr>
          <p:spPr>
            <a:xfrm>
              <a:off x="5534331" y="2136767"/>
              <a:ext cx="86433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400" spc="300">
                  <a:gradFill>
                    <a:gsLst>
                      <a:gs pos="0">
                        <a:srgbClr val="5C307D"/>
                      </a:gs>
                      <a:gs pos="90000">
                        <a:srgbClr val="5C307D">
                          <a:alpha val="0"/>
                        </a:srgbClr>
                      </a:gs>
                    </a:gsLst>
                    <a:lin ang="5400000" scaled="1"/>
                  </a:gradFill>
                  <a:latin typeface="Impact" panose="020B080603090205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400" b="0" i="0" u="none" strike="noStrike" kern="1200" cap="none" spc="300" normalizeH="0" baseline="0" noProof="0" dirty="0">
                  <a:ln>
                    <a:noFill/>
                  </a:ln>
                  <a:solidFill>
                    <a:srgbClr val="1C6299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en-US" altLang="zh-CN" sz="4400" b="0" i="0" u="none" strike="noStrike" kern="1200" cap="none" spc="30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593511" y="2260971"/>
              <a:ext cx="569722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normalizeH="0" baseline="0"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Ros communication architecture</a:t>
              </a:r>
              <a:endParaRPr kumimoji="0" lang="en-US" altLang="zh-CN" sz="2800" b="1" i="0" u="none" strike="noStrike" kern="1200" cap="none" normalizeH="0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120990" y="5028349"/>
            <a:ext cx="2790825" cy="769441"/>
            <a:chOff x="8679656" y="2036437"/>
            <a:chExt cx="2790825" cy="769441"/>
          </a:xfrm>
        </p:grpSpPr>
        <p:sp>
          <p:nvSpPr>
            <p:cNvPr id="30" name="文本框 29"/>
            <p:cNvSpPr txBox="1"/>
            <p:nvPr/>
          </p:nvSpPr>
          <p:spPr>
            <a:xfrm>
              <a:off x="8679656" y="2036437"/>
              <a:ext cx="84670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400" spc="300">
                  <a:gradFill>
                    <a:gsLst>
                      <a:gs pos="0">
                        <a:srgbClr val="5C307D"/>
                      </a:gs>
                      <a:gs pos="90000">
                        <a:srgbClr val="5C307D">
                          <a:alpha val="0"/>
                        </a:srgbClr>
                      </a:gs>
                    </a:gsLst>
                    <a:lin ang="5400000" scaled="1"/>
                  </a:gradFill>
                  <a:latin typeface="Impact" panose="020B080603090205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400" b="0" i="0" u="none" strike="noStrike" kern="1200" cap="none" spc="300" normalizeH="0" baseline="0" noProof="0" dirty="0">
                  <a:ln>
                    <a:noFill/>
                  </a:ln>
                  <a:solidFill>
                    <a:srgbClr val="1C6299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en-US" altLang="zh-CN" sz="4400" b="0" i="0" u="none" strike="noStrike" kern="1200" cap="none" spc="30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721056" y="2036816"/>
              <a:ext cx="1749425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normalizeH="0" baseline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Ros tools</a:t>
              </a:r>
              <a:endParaRPr kumimoji="0" lang="en-US" altLang="zh-CN" sz="2800" b="1" i="0" u="none" strike="noStrike" kern="1200" cap="none" normalizeH="0" baseline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289560" y="0"/>
            <a:ext cx="325882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normalizeH="0" baseline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Contents</a:t>
            </a:r>
            <a:r>
              <a:rPr kumimoji="0" lang="en-US" altLang="zh-CN" sz="8800" b="1" i="0" u="none" strike="noStrike" kern="1200" cap="none" spc="5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rPr>
              <a:t>.</a:t>
            </a:r>
            <a:endParaRPr kumimoji="0" lang="zh-CN" altLang="en-US" sz="8800" b="1" i="0" u="none" strike="noStrike" kern="1200" cap="none" spc="50" normalizeH="0" baseline="0" noProof="0" dirty="0">
              <a:ln>
                <a:noFill/>
              </a:ln>
              <a:solidFill>
                <a:srgbClr val="1C6299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10718598" y="6315848"/>
            <a:ext cx="1052654" cy="108000"/>
            <a:chOff x="10467218" y="6126091"/>
            <a:chExt cx="1052654" cy="108000"/>
          </a:xfrm>
          <a:gradFill>
            <a:gsLst>
              <a:gs pos="0">
                <a:srgbClr val="1C6299"/>
              </a:gs>
              <a:gs pos="100000">
                <a:srgbClr val="5C307D">
                  <a:alpha val="40000"/>
                </a:srgbClr>
              </a:gs>
            </a:gsLst>
            <a:lin ang="0" scaled="0"/>
          </a:gradFill>
        </p:grpSpPr>
        <p:sp>
          <p:nvSpPr>
            <p:cNvPr id="40" name="椭圆 39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C307D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C307D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C307D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C307D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C307D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837" y="136675"/>
            <a:ext cx="1663415" cy="487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zh-CN" sz="2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Ros tools</a:t>
            </a:r>
            <a:endParaRPr lang="zh-CN" altLang="en-US" sz="2600" b="1" dirty="0">
              <a:solidFill>
                <a:sysClr val="windowText" lastClr="000000"/>
              </a:solidFill>
              <a:latin typeface="Arial" panose="020B0604020202090204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610404" y="6583649"/>
            <a:ext cx="30123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Tsinghua University of China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496651" y="2385245"/>
            <a:ext cx="3312003" cy="2322000"/>
            <a:chOff x="4769961" y="3716840"/>
            <a:chExt cx="3312003" cy="2322000"/>
          </a:xfrm>
        </p:grpSpPr>
        <p:sp>
          <p:nvSpPr>
            <p:cNvPr id="21" name="矩形 20"/>
            <p:cNvSpPr/>
            <p:nvPr/>
          </p:nvSpPr>
          <p:spPr>
            <a:xfrm>
              <a:off x="4769963" y="3716840"/>
              <a:ext cx="3312000" cy="232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769961" y="5930840"/>
              <a:ext cx="3312003" cy="108000"/>
              <a:chOff x="4769961" y="5930840"/>
              <a:chExt cx="3312003" cy="108000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4769961" y="5966840"/>
                <a:ext cx="2916000" cy="72000"/>
              </a:xfrm>
              <a:prstGeom prst="rect">
                <a:avLst/>
              </a:prstGeom>
              <a:solidFill>
                <a:srgbClr val="96C4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7209969" y="5930840"/>
                <a:ext cx="871995" cy="108000"/>
              </a:xfrm>
              <a:custGeom>
                <a:avLst/>
                <a:gdLst>
                  <a:gd name="connsiteX0" fmla="*/ 87489 w 871995"/>
                  <a:gd name="connsiteY0" fmla="*/ 0 h 144000"/>
                  <a:gd name="connsiteX1" fmla="*/ 871995 w 871995"/>
                  <a:gd name="connsiteY1" fmla="*/ 0 h 144000"/>
                  <a:gd name="connsiteX2" fmla="*/ 871995 w 871995"/>
                  <a:gd name="connsiteY2" fmla="*/ 144000 h 144000"/>
                  <a:gd name="connsiteX3" fmla="*/ 0 w 871995"/>
                  <a:gd name="connsiteY3" fmla="*/ 144000 h 14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995" h="144000">
                    <a:moveTo>
                      <a:pt x="87489" y="0"/>
                    </a:moveTo>
                    <a:lnTo>
                      <a:pt x="871995" y="0"/>
                    </a:lnTo>
                    <a:lnTo>
                      <a:pt x="871995" y="144000"/>
                    </a:lnTo>
                    <a:lnTo>
                      <a:pt x="0" y="144000"/>
                    </a:lnTo>
                    <a:close/>
                  </a:path>
                </a:pathLst>
              </a:custGeom>
              <a:solidFill>
                <a:srgbClr val="1B62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4891375" y="3883837"/>
              <a:ext cx="3190587" cy="1220047"/>
              <a:chOff x="4891375" y="1429700"/>
              <a:chExt cx="3190587" cy="1220047"/>
            </a:xfrm>
          </p:grpSpPr>
          <p:sp>
            <p:nvSpPr>
              <p:cNvPr id="42" name="文本框 41"/>
              <p:cNvSpPr txBox="1"/>
              <p:nvPr/>
            </p:nvSpPr>
            <p:spPr>
              <a:xfrm>
                <a:off x="4891376" y="1429700"/>
                <a:ext cx="2021305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en-US" altLang="zh-CN" sz="2800" b="1" dirty="0">
                    <a:solidFill>
                      <a:srgbClr val="1C62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Gazebo</a:t>
                </a:r>
                <a:endParaRPr lang="en-US" altLang="zh-CN" sz="2800" b="1" dirty="0">
                  <a:solidFill>
                    <a:srgbClr val="1C62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4891375" y="1889652"/>
                <a:ext cx="3190587" cy="760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indent="0" algn="l" defTabSz="1218565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Simulation tool</a:t>
                </a: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171450" marR="0" lvl="0" indent="-171450" algn="l" defTabSz="1218565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defRPr/>
                </a:pP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sp>
        <p:nvSpPr>
          <p:cNvPr id="52" name="文本框 51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pic>
        <p:nvPicPr>
          <p:cNvPr id="49" name="图片 48" descr="/Users/xiaoyin/Desktop/图片1.png图片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5473" y="2254869"/>
            <a:ext cx="4562497" cy="258318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60" name="直接连接符 59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61" name="组合 60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62" name="椭圆 61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65" name="图片 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zh-CN" sz="2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Ros tools</a:t>
            </a:r>
            <a:endParaRPr lang="zh-CN" altLang="en-US" sz="2600" b="1" dirty="0">
              <a:solidFill>
                <a:sysClr val="windowText" lastClr="000000"/>
              </a:solidFill>
              <a:latin typeface="Arial" panose="020B0604020202090204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610404" y="6583649"/>
            <a:ext cx="30123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Tsinghua University of China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496651" y="2385245"/>
            <a:ext cx="3312003" cy="2322000"/>
            <a:chOff x="4769961" y="3716840"/>
            <a:chExt cx="3312003" cy="2322000"/>
          </a:xfrm>
        </p:grpSpPr>
        <p:sp>
          <p:nvSpPr>
            <p:cNvPr id="21" name="矩形 20"/>
            <p:cNvSpPr/>
            <p:nvPr/>
          </p:nvSpPr>
          <p:spPr>
            <a:xfrm>
              <a:off x="4769963" y="3716840"/>
              <a:ext cx="3312000" cy="232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769961" y="5930840"/>
              <a:ext cx="3312003" cy="108000"/>
              <a:chOff x="4769961" y="5930840"/>
              <a:chExt cx="3312003" cy="108000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4769961" y="5966840"/>
                <a:ext cx="2916000" cy="72000"/>
              </a:xfrm>
              <a:prstGeom prst="rect">
                <a:avLst/>
              </a:prstGeom>
              <a:solidFill>
                <a:srgbClr val="96C4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7209969" y="5930840"/>
                <a:ext cx="871995" cy="108000"/>
              </a:xfrm>
              <a:custGeom>
                <a:avLst/>
                <a:gdLst>
                  <a:gd name="connsiteX0" fmla="*/ 87489 w 871995"/>
                  <a:gd name="connsiteY0" fmla="*/ 0 h 144000"/>
                  <a:gd name="connsiteX1" fmla="*/ 871995 w 871995"/>
                  <a:gd name="connsiteY1" fmla="*/ 0 h 144000"/>
                  <a:gd name="connsiteX2" fmla="*/ 871995 w 871995"/>
                  <a:gd name="connsiteY2" fmla="*/ 144000 h 144000"/>
                  <a:gd name="connsiteX3" fmla="*/ 0 w 871995"/>
                  <a:gd name="connsiteY3" fmla="*/ 144000 h 14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995" h="144000">
                    <a:moveTo>
                      <a:pt x="87489" y="0"/>
                    </a:moveTo>
                    <a:lnTo>
                      <a:pt x="871995" y="0"/>
                    </a:lnTo>
                    <a:lnTo>
                      <a:pt x="871995" y="144000"/>
                    </a:lnTo>
                    <a:lnTo>
                      <a:pt x="0" y="144000"/>
                    </a:lnTo>
                    <a:close/>
                  </a:path>
                </a:pathLst>
              </a:custGeom>
              <a:solidFill>
                <a:srgbClr val="1B62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4891375" y="3883837"/>
              <a:ext cx="3190587" cy="1510877"/>
              <a:chOff x="4891375" y="1429700"/>
              <a:chExt cx="3190587" cy="1510877"/>
            </a:xfrm>
          </p:grpSpPr>
          <p:sp>
            <p:nvSpPr>
              <p:cNvPr id="42" name="文本框 41"/>
              <p:cNvSpPr txBox="1"/>
              <p:nvPr/>
            </p:nvSpPr>
            <p:spPr>
              <a:xfrm>
                <a:off x="4891376" y="1429700"/>
                <a:ext cx="2021305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en-US" altLang="zh-CN" sz="2800" b="1" dirty="0">
                    <a:solidFill>
                      <a:srgbClr val="1C62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RViz</a:t>
                </a:r>
                <a:endParaRPr lang="en-US" altLang="zh-CN" sz="2000" b="1" dirty="0">
                  <a:solidFill>
                    <a:srgbClr val="1C62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4891375" y="1889652"/>
                <a:ext cx="3190587" cy="1050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indent="0" algn="l" defTabSz="1218565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Visualization tool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171450" marR="0" lvl="0" indent="-171450" algn="l" defTabSz="1218565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defRPr/>
                </a:pP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sp>
        <p:nvSpPr>
          <p:cNvPr id="52" name="文本框 51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pic>
        <p:nvPicPr>
          <p:cNvPr id="49" name="图片 48" descr="/Users/xiaoyin/Desktop/图片3.png图片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97577" y="2025627"/>
            <a:ext cx="4098290" cy="304166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60" name="直接连接符 59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61" name="组合 60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62" name="椭圆 61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65" name="图片 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zh-CN" sz="2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Ros tools</a:t>
            </a:r>
            <a:endParaRPr lang="zh-CN" altLang="en-US" sz="2600" b="1" dirty="0">
              <a:solidFill>
                <a:sysClr val="windowText" lastClr="000000"/>
              </a:solidFill>
              <a:latin typeface="Arial" panose="020B0604020202090204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610404" y="6583649"/>
            <a:ext cx="30123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Tsinghua University of China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496651" y="2385245"/>
            <a:ext cx="3312003" cy="2322000"/>
            <a:chOff x="4769961" y="3716840"/>
            <a:chExt cx="3312003" cy="2322000"/>
          </a:xfrm>
        </p:grpSpPr>
        <p:sp>
          <p:nvSpPr>
            <p:cNvPr id="21" name="矩形 20"/>
            <p:cNvSpPr/>
            <p:nvPr/>
          </p:nvSpPr>
          <p:spPr>
            <a:xfrm>
              <a:off x="4769963" y="3716840"/>
              <a:ext cx="3312000" cy="232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769961" y="5930840"/>
              <a:ext cx="3312003" cy="108000"/>
              <a:chOff x="4769961" y="5930840"/>
              <a:chExt cx="3312003" cy="108000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4769961" y="5966840"/>
                <a:ext cx="2916000" cy="72000"/>
              </a:xfrm>
              <a:prstGeom prst="rect">
                <a:avLst/>
              </a:prstGeom>
              <a:solidFill>
                <a:srgbClr val="96C4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7209969" y="5930840"/>
                <a:ext cx="871995" cy="108000"/>
              </a:xfrm>
              <a:custGeom>
                <a:avLst/>
                <a:gdLst>
                  <a:gd name="connsiteX0" fmla="*/ 87489 w 871995"/>
                  <a:gd name="connsiteY0" fmla="*/ 0 h 144000"/>
                  <a:gd name="connsiteX1" fmla="*/ 871995 w 871995"/>
                  <a:gd name="connsiteY1" fmla="*/ 0 h 144000"/>
                  <a:gd name="connsiteX2" fmla="*/ 871995 w 871995"/>
                  <a:gd name="connsiteY2" fmla="*/ 144000 h 144000"/>
                  <a:gd name="connsiteX3" fmla="*/ 0 w 871995"/>
                  <a:gd name="connsiteY3" fmla="*/ 144000 h 14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995" h="144000">
                    <a:moveTo>
                      <a:pt x="87489" y="0"/>
                    </a:moveTo>
                    <a:lnTo>
                      <a:pt x="871995" y="0"/>
                    </a:lnTo>
                    <a:lnTo>
                      <a:pt x="871995" y="144000"/>
                    </a:lnTo>
                    <a:lnTo>
                      <a:pt x="0" y="144000"/>
                    </a:lnTo>
                    <a:close/>
                  </a:path>
                </a:pathLst>
              </a:custGeom>
              <a:solidFill>
                <a:srgbClr val="1B62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4891375" y="3883837"/>
              <a:ext cx="3190587" cy="1251797"/>
              <a:chOff x="4891375" y="1429700"/>
              <a:chExt cx="3190587" cy="1251797"/>
            </a:xfrm>
          </p:grpSpPr>
          <p:sp>
            <p:nvSpPr>
              <p:cNvPr id="42" name="文本框 41"/>
              <p:cNvSpPr txBox="1"/>
              <p:nvPr/>
            </p:nvSpPr>
            <p:spPr>
              <a:xfrm>
                <a:off x="4891376" y="1429700"/>
                <a:ext cx="2021305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en-US" altLang="zh-CN" sz="2800" b="1" dirty="0">
                    <a:solidFill>
                      <a:srgbClr val="1C62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Rqt</a:t>
                </a:r>
                <a:endParaRPr lang="en-US" altLang="zh-CN" sz="2000" b="1" dirty="0">
                  <a:solidFill>
                    <a:srgbClr val="1C62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4891375" y="1889652"/>
                <a:ext cx="3190587" cy="791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indent="0" algn="l" defTabSz="1218565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lang="en-US" altLang="zh-CN" sz="240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Visualization tool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171450" marR="0" lvl="0" indent="-171450" algn="l" defTabSz="1218565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defRPr/>
                </a:pP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sp>
        <p:nvSpPr>
          <p:cNvPr id="52" name="文本框 51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pic>
        <p:nvPicPr>
          <p:cNvPr id="49" name="图片 48" descr="/Users/xiaoyin/Desktop/图片2.png图片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84242" y="2025627"/>
            <a:ext cx="4124960" cy="304166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60" name="直接连接符 59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61" name="组合 60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62" name="椭圆 61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65" name="图片 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28271" y="1951493"/>
            <a:ext cx="12220271" cy="1838567"/>
          </a:xfrm>
          <a:prstGeom prst="rect">
            <a:avLst/>
          </a:prstGeom>
          <a:solidFill>
            <a:srgbClr val="1C6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44784" y="2252225"/>
            <a:ext cx="459676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>
              <a:defRPr/>
            </a:pPr>
            <a:r>
              <a:rPr lang="en-US" altLang="zh-CN" sz="5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 for all</a:t>
            </a:r>
            <a:endParaRPr lang="en-US" altLang="zh-CN" sz="5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524353" y="1558640"/>
            <a:ext cx="2624273" cy="26242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81" y="1418982"/>
            <a:ext cx="3140616" cy="290358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1" y="212782"/>
            <a:ext cx="1966449" cy="575997"/>
          </a:xfrm>
          <a:prstGeom prst="rect">
            <a:avLst/>
          </a:prstGeom>
        </p:spPr>
      </p:pic>
    </p:spTree>
  </p:cSld>
  <p:clrMapOvr>
    <a:masterClrMapping/>
  </p:clrMapOvr>
  <p:transition spd="slow" advClick="0" advTm="1000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wd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409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55288" y="6583649"/>
            <a:ext cx="29674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Tsinghua University of China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58171" y="2105561"/>
            <a:ext cx="221406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98052">
                      <a:schemeClr val="bg1"/>
                    </a:gs>
                    <a:gs pos="0">
                      <a:srgbClr val="1C6299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01</a:t>
            </a:r>
            <a:endParaRPr kumimoji="0" lang="zh-CN" altLang="en-US" sz="166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98052">
                    <a:schemeClr val="bg1"/>
                  </a:gs>
                  <a:gs pos="0">
                    <a:srgbClr val="1C6299"/>
                  </a:gs>
                  <a:gs pos="100000">
                    <a:schemeClr val="bg1"/>
                  </a:gs>
                </a:gsLst>
                <a:lin ang="5400000" scaled="1"/>
              </a:gra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5560176" y="2897506"/>
            <a:ext cx="6713702" cy="1035858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Introduction of ros</a:t>
            </a:r>
            <a:endParaRPr kumimoji="0" lang="zh-CN" altLang="en-US" sz="4000" b="1" i="0" u="none" strike="noStrike" kern="1200" cap="none" spc="10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619693" y="2143125"/>
            <a:ext cx="0" cy="257175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dashDot"/>
            <a:miter lim="800000"/>
          </a:ln>
          <a:effectLst/>
        </p:spPr>
      </p:cxnSp>
      <p:sp>
        <p:nvSpPr>
          <p:cNvPr id="17" name="任意多边形: 形状 16"/>
          <p:cNvSpPr/>
          <p:nvPr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837" y="136675"/>
            <a:ext cx="1663415" cy="487234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8917027" y="597107"/>
            <a:ext cx="6452568" cy="5936919"/>
          </a:xfrm>
          <a:prstGeom prst="ellipse">
            <a:avLst/>
          </a:prstGeom>
          <a:blipFill dpi="0" rotWithShape="1">
            <a:blip r:embed="rId2">
              <a:alphaModFix amt="1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noAutofit/>
          </a:bodyPr>
          <a:lstStyle/>
          <a:p>
            <a:pPr algn="ctr" defTabSz="963930" fontAlgn="auto">
              <a:spcBef>
                <a:spcPts val="0"/>
              </a:spcBef>
              <a:spcAft>
                <a:spcPts val="0"/>
              </a:spcAft>
            </a:pPr>
            <a:endParaRPr lang="zh-CN" altLang="en-US" sz="19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Introduction of ros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459355"/>
            <a:ext cx="3239716" cy="2160000"/>
          </a:xfrm>
          <a:prstGeom prst="rect">
            <a:avLst/>
          </a:prstGeom>
        </p:spPr>
      </p:pic>
      <p:pic>
        <p:nvPicPr>
          <p:cNvPr id="3" name="图片 2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145" y="2459355"/>
            <a:ext cx="3239770" cy="2160270"/>
          </a:xfrm>
          <a:prstGeom prst="rect">
            <a:avLst/>
          </a:prstGeom>
        </p:spPr>
      </p:pic>
      <p:pic>
        <p:nvPicPr>
          <p:cNvPr id="6" name="图片 5" descr="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255" y="2459355"/>
            <a:ext cx="3248660" cy="2160270"/>
          </a:xfrm>
          <a:prstGeom prst="rect">
            <a:avLst/>
          </a:prstGeom>
        </p:spPr>
      </p:pic>
      <p:sp>
        <p:nvSpPr>
          <p:cNvPr id="7" name="标题占位符 1"/>
          <p:cNvSpPr txBox="1"/>
          <p:nvPr/>
        </p:nvSpPr>
        <p:spPr>
          <a:xfrm>
            <a:off x="3197860" y="921385"/>
            <a:ext cx="6321425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Robot operating system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Introduction of ros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pic>
        <p:nvPicPr>
          <p:cNvPr id="2" name="图片 1" descr="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355" y="2346960"/>
            <a:ext cx="3455910" cy="2160000"/>
          </a:xfrm>
          <a:prstGeom prst="rect">
            <a:avLst/>
          </a:prstGeom>
        </p:spPr>
      </p:pic>
      <p:pic>
        <p:nvPicPr>
          <p:cNvPr id="3" name="图片 2" descr="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690" y="2346960"/>
            <a:ext cx="3484085" cy="2160000"/>
          </a:xfrm>
          <a:prstGeom prst="rect">
            <a:avLst/>
          </a:prstGeom>
        </p:spPr>
      </p:pic>
      <p:sp>
        <p:nvSpPr>
          <p:cNvPr id="7" name="标题占位符 1"/>
          <p:cNvSpPr txBox="1"/>
          <p:nvPr/>
        </p:nvSpPr>
        <p:spPr>
          <a:xfrm>
            <a:off x="3197860" y="921385"/>
            <a:ext cx="6321425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Ros is middleware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610404" y="6583649"/>
            <a:ext cx="30123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Tsinghua University of China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cxnSp>
        <p:nvCxnSpPr>
          <p:cNvPr id="65" name="直接连接符 64"/>
          <p:cNvCxnSpPr/>
          <p:nvPr/>
        </p:nvCxnSpPr>
        <p:spPr>
          <a:xfrm>
            <a:off x="2406316" y="1463843"/>
            <a:ext cx="7565384" cy="0"/>
          </a:xfrm>
          <a:prstGeom prst="line">
            <a:avLst/>
          </a:prstGeom>
          <a:ln w="190500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2152650" y="3251535"/>
            <a:ext cx="7905750" cy="0"/>
          </a:xfrm>
          <a:prstGeom prst="line">
            <a:avLst/>
          </a:prstGeom>
          <a:ln w="190500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2152650" y="5023185"/>
            <a:ext cx="8197545" cy="0"/>
          </a:xfrm>
          <a:prstGeom prst="line">
            <a:avLst/>
          </a:prstGeom>
          <a:ln w="190500" cap="rnd">
            <a:solidFill>
              <a:schemeClr val="bg2">
                <a:lumMod val="50000"/>
              </a:schemeClr>
            </a:solidFill>
            <a:headEnd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弧形 67"/>
          <p:cNvSpPr/>
          <p:nvPr/>
        </p:nvSpPr>
        <p:spPr>
          <a:xfrm>
            <a:off x="9045994" y="1463841"/>
            <a:ext cx="1787694" cy="1787694"/>
          </a:xfrm>
          <a:prstGeom prst="arc">
            <a:avLst>
              <a:gd name="adj1" fmla="val 16200000"/>
              <a:gd name="adj2" fmla="val 5398119"/>
            </a:avLst>
          </a:prstGeom>
          <a:ln w="190500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9" name="trophy-with-side-handles-variant_33355"/>
          <p:cNvSpPr>
            <a:spLocks noChangeAspect="1"/>
          </p:cNvSpPr>
          <p:nvPr/>
        </p:nvSpPr>
        <p:spPr bwMode="auto">
          <a:xfrm>
            <a:off x="10387194" y="4386241"/>
            <a:ext cx="721868" cy="997875"/>
          </a:xfrm>
          <a:custGeom>
            <a:avLst/>
            <a:gdLst>
              <a:gd name="T0" fmla="*/ 497 w 775"/>
              <a:gd name="T1" fmla="*/ 666 h 1073"/>
              <a:gd name="T2" fmla="*/ 618 w 775"/>
              <a:gd name="T3" fmla="*/ 464 h 1073"/>
              <a:gd name="T4" fmla="*/ 775 w 775"/>
              <a:gd name="T5" fmla="*/ 110 h 1073"/>
              <a:gd name="T6" fmla="*/ 742 w 775"/>
              <a:gd name="T7" fmla="*/ 74 h 1073"/>
              <a:gd name="T8" fmla="*/ 618 w 775"/>
              <a:gd name="T9" fmla="*/ 0 h 1073"/>
              <a:gd name="T10" fmla="*/ 166 w 775"/>
              <a:gd name="T11" fmla="*/ 74 h 1073"/>
              <a:gd name="T12" fmla="*/ 0 w 775"/>
              <a:gd name="T13" fmla="*/ 109 h 1073"/>
              <a:gd name="T14" fmla="*/ 166 w 775"/>
              <a:gd name="T15" fmla="*/ 345 h 1073"/>
              <a:gd name="T16" fmla="*/ 171 w 775"/>
              <a:gd name="T17" fmla="*/ 481 h 1073"/>
              <a:gd name="T18" fmla="*/ 313 w 775"/>
              <a:gd name="T19" fmla="*/ 682 h 1073"/>
              <a:gd name="T20" fmla="*/ 344 w 775"/>
              <a:gd name="T21" fmla="*/ 753 h 1073"/>
              <a:gd name="T22" fmla="*/ 297 w 775"/>
              <a:gd name="T23" fmla="*/ 769 h 1073"/>
              <a:gd name="T24" fmla="*/ 313 w 775"/>
              <a:gd name="T25" fmla="*/ 815 h 1073"/>
              <a:gd name="T26" fmla="*/ 344 w 775"/>
              <a:gd name="T27" fmla="*/ 896 h 1073"/>
              <a:gd name="T28" fmla="*/ 174 w 775"/>
              <a:gd name="T29" fmla="*/ 1030 h 1073"/>
              <a:gd name="T30" fmla="*/ 80 w 775"/>
              <a:gd name="T31" fmla="*/ 1073 h 1073"/>
              <a:gd name="T32" fmla="*/ 703 w 775"/>
              <a:gd name="T33" fmla="*/ 1030 h 1073"/>
              <a:gd name="T34" fmla="*/ 530 w 775"/>
              <a:gd name="T35" fmla="*/ 896 h 1073"/>
              <a:gd name="T36" fmla="*/ 436 w 775"/>
              <a:gd name="T37" fmla="*/ 815 h 1073"/>
              <a:gd name="T38" fmla="*/ 477 w 775"/>
              <a:gd name="T39" fmla="*/ 799 h 1073"/>
              <a:gd name="T40" fmla="*/ 461 w 775"/>
              <a:gd name="T41" fmla="*/ 753 h 1073"/>
              <a:gd name="T42" fmla="*/ 436 w 775"/>
              <a:gd name="T43" fmla="*/ 682 h 1073"/>
              <a:gd name="T44" fmla="*/ 618 w 775"/>
              <a:gd name="T45" fmla="*/ 106 h 1073"/>
              <a:gd name="T46" fmla="*/ 743 w 775"/>
              <a:gd name="T47" fmla="*/ 108 h 1073"/>
              <a:gd name="T48" fmla="*/ 618 w 775"/>
              <a:gd name="T49" fmla="*/ 106 h 1073"/>
              <a:gd name="T50" fmla="*/ 32 w 775"/>
              <a:gd name="T51" fmla="*/ 108 h 1073"/>
              <a:gd name="T52" fmla="*/ 166 w 775"/>
              <a:gd name="T53" fmla="*/ 106 h 1073"/>
              <a:gd name="T54" fmla="*/ 342 w 775"/>
              <a:gd name="T55" fmla="*/ 616 h 1073"/>
              <a:gd name="T56" fmla="*/ 326 w 775"/>
              <a:gd name="T57" fmla="*/ 608 h 1073"/>
              <a:gd name="T58" fmla="*/ 212 w 775"/>
              <a:gd name="T59" fmla="*/ 444 h 1073"/>
              <a:gd name="T60" fmla="*/ 232 w 775"/>
              <a:gd name="T61" fmla="*/ 72 h 1073"/>
              <a:gd name="T62" fmla="*/ 252 w 775"/>
              <a:gd name="T63" fmla="*/ 437 h 1073"/>
              <a:gd name="T64" fmla="*/ 354 w 775"/>
              <a:gd name="T65" fmla="*/ 613 h 1073"/>
              <a:gd name="T66" fmla="*/ 490 w 775"/>
              <a:gd name="T67" fmla="*/ 930 h 1073"/>
              <a:gd name="T68" fmla="*/ 285 w 775"/>
              <a:gd name="T69" fmla="*/ 1000 h 1073"/>
              <a:gd name="T70" fmla="*/ 490 w 775"/>
              <a:gd name="T71" fmla="*/ 930 h 10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75" h="1073">
                <a:moveTo>
                  <a:pt x="469" y="682"/>
                </a:moveTo>
                <a:cubicBezTo>
                  <a:pt x="480" y="682"/>
                  <a:pt x="491" y="676"/>
                  <a:pt x="497" y="666"/>
                </a:cubicBezTo>
                <a:lnTo>
                  <a:pt x="613" y="481"/>
                </a:lnTo>
                <a:cubicBezTo>
                  <a:pt x="616" y="476"/>
                  <a:pt x="618" y="470"/>
                  <a:pt x="618" y="464"/>
                </a:cubicBezTo>
                <a:lnTo>
                  <a:pt x="618" y="343"/>
                </a:lnTo>
                <a:cubicBezTo>
                  <a:pt x="727" y="318"/>
                  <a:pt x="768" y="184"/>
                  <a:pt x="775" y="110"/>
                </a:cubicBezTo>
                <a:lnTo>
                  <a:pt x="775" y="109"/>
                </a:lnTo>
                <a:cubicBezTo>
                  <a:pt x="775" y="89"/>
                  <a:pt x="760" y="74"/>
                  <a:pt x="742" y="74"/>
                </a:cubicBezTo>
                <a:lnTo>
                  <a:pt x="618" y="74"/>
                </a:lnTo>
                <a:lnTo>
                  <a:pt x="618" y="0"/>
                </a:lnTo>
                <a:lnTo>
                  <a:pt x="166" y="0"/>
                </a:lnTo>
                <a:lnTo>
                  <a:pt x="166" y="74"/>
                </a:lnTo>
                <a:lnTo>
                  <a:pt x="32" y="74"/>
                </a:lnTo>
                <a:cubicBezTo>
                  <a:pt x="14" y="74"/>
                  <a:pt x="0" y="89"/>
                  <a:pt x="0" y="109"/>
                </a:cubicBezTo>
                <a:lnTo>
                  <a:pt x="0" y="110"/>
                </a:lnTo>
                <a:cubicBezTo>
                  <a:pt x="6" y="186"/>
                  <a:pt x="50" y="326"/>
                  <a:pt x="166" y="345"/>
                </a:cubicBezTo>
                <a:lnTo>
                  <a:pt x="166" y="464"/>
                </a:lnTo>
                <a:cubicBezTo>
                  <a:pt x="166" y="470"/>
                  <a:pt x="168" y="476"/>
                  <a:pt x="171" y="481"/>
                </a:cubicBezTo>
                <a:lnTo>
                  <a:pt x="284" y="666"/>
                </a:lnTo>
                <a:cubicBezTo>
                  <a:pt x="290" y="676"/>
                  <a:pt x="301" y="682"/>
                  <a:pt x="313" y="682"/>
                </a:cubicBezTo>
                <a:lnTo>
                  <a:pt x="344" y="682"/>
                </a:lnTo>
                <a:lnTo>
                  <a:pt x="344" y="753"/>
                </a:lnTo>
                <a:lnTo>
                  <a:pt x="313" y="753"/>
                </a:lnTo>
                <a:cubicBezTo>
                  <a:pt x="305" y="753"/>
                  <a:pt x="297" y="760"/>
                  <a:pt x="297" y="769"/>
                </a:cubicBezTo>
                <a:lnTo>
                  <a:pt x="297" y="799"/>
                </a:lnTo>
                <a:cubicBezTo>
                  <a:pt x="297" y="808"/>
                  <a:pt x="305" y="815"/>
                  <a:pt x="313" y="815"/>
                </a:cubicBezTo>
                <a:lnTo>
                  <a:pt x="344" y="815"/>
                </a:lnTo>
                <a:lnTo>
                  <a:pt x="344" y="896"/>
                </a:lnTo>
                <a:lnTo>
                  <a:pt x="257" y="896"/>
                </a:lnTo>
                <a:cubicBezTo>
                  <a:pt x="182" y="896"/>
                  <a:pt x="174" y="956"/>
                  <a:pt x="174" y="1030"/>
                </a:cubicBezTo>
                <a:lnTo>
                  <a:pt x="80" y="1030"/>
                </a:lnTo>
                <a:lnTo>
                  <a:pt x="80" y="1073"/>
                </a:lnTo>
                <a:lnTo>
                  <a:pt x="703" y="1073"/>
                </a:lnTo>
                <a:lnTo>
                  <a:pt x="703" y="1030"/>
                </a:lnTo>
                <a:lnTo>
                  <a:pt x="608" y="1030"/>
                </a:lnTo>
                <a:cubicBezTo>
                  <a:pt x="608" y="956"/>
                  <a:pt x="604" y="896"/>
                  <a:pt x="530" y="896"/>
                </a:cubicBezTo>
                <a:lnTo>
                  <a:pt x="436" y="896"/>
                </a:lnTo>
                <a:lnTo>
                  <a:pt x="436" y="815"/>
                </a:lnTo>
                <a:lnTo>
                  <a:pt x="461" y="815"/>
                </a:lnTo>
                <a:cubicBezTo>
                  <a:pt x="470" y="815"/>
                  <a:pt x="477" y="808"/>
                  <a:pt x="477" y="799"/>
                </a:cubicBezTo>
                <a:lnTo>
                  <a:pt x="477" y="769"/>
                </a:lnTo>
                <a:cubicBezTo>
                  <a:pt x="477" y="760"/>
                  <a:pt x="470" y="753"/>
                  <a:pt x="461" y="753"/>
                </a:cubicBezTo>
                <a:lnTo>
                  <a:pt x="436" y="753"/>
                </a:lnTo>
                <a:lnTo>
                  <a:pt x="436" y="682"/>
                </a:lnTo>
                <a:lnTo>
                  <a:pt x="469" y="682"/>
                </a:lnTo>
                <a:close/>
                <a:moveTo>
                  <a:pt x="618" y="106"/>
                </a:moveTo>
                <a:lnTo>
                  <a:pt x="742" y="106"/>
                </a:lnTo>
                <a:cubicBezTo>
                  <a:pt x="742" y="106"/>
                  <a:pt x="743" y="107"/>
                  <a:pt x="743" y="108"/>
                </a:cubicBezTo>
                <a:cubicBezTo>
                  <a:pt x="741" y="121"/>
                  <a:pt x="723" y="279"/>
                  <a:pt x="618" y="310"/>
                </a:cubicBezTo>
                <a:lnTo>
                  <a:pt x="618" y="106"/>
                </a:lnTo>
                <a:close/>
                <a:moveTo>
                  <a:pt x="166" y="312"/>
                </a:moveTo>
                <a:cubicBezTo>
                  <a:pt x="53" y="289"/>
                  <a:pt x="33" y="122"/>
                  <a:pt x="32" y="108"/>
                </a:cubicBezTo>
                <a:cubicBezTo>
                  <a:pt x="32" y="107"/>
                  <a:pt x="33" y="106"/>
                  <a:pt x="32" y="106"/>
                </a:cubicBezTo>
                <a:lnTo>
                  <a:pt x="166" y="106"/>
                </a:lnTo>
                <a:lnTo>
                  <a:pt x="166" y="312"/>
                </a:lnTo>
                <a:close/>
                <a:moveTo>
                  <a:pt x="342" y="616"/>
                </a:moveTo>
                <a:lnTo>
                  <a:pt x="342" y="616"/>
                </a:lnTo>
                <a:cubicBezTo>
                  <a:pt x="336" y="616"/>
                  <a:pt x="330" y="613"/>
                  <a:pt x="326" y="608"/>
                </a:cubicBezTo>
                <a:lnTo>
                  <a:pt x="216" y="456"/>
                </a:lnTo>
                <a:cubicBezTo>
                  <a:pt x="214" y="452"/>
                  <a:pt x="212" y="448"/>
                  <a:pt x="212" y="444"/>
                </a:cubicBezTo>
                <a:lnTo>
                  <a:pt x="212" y="92"/>
                </a:lnTo>
                <a:cubicBezTo>
                  <a:pt x="212" y="81"/>
                  <a:pt x="221" y="72"/>
                  <a:pt x="232" y="72"/>
                </a:cubicBezTo>
                <a:cubicBezTo>
                  <a:pt x="243" y="72"/>
                  <a:pt x="252" y="81"/>
                  <a:pt x="252" y="92"/>
                </a:cubicBezTo>
                <a:lnTo>
                  <a:pt x="252" y="437"/>
                </a:lnTo>
                <a:lnTo>
                  <a:pt x="358" y="585"/>
                </a:lnTo>
                <a:cubicBezTo>
                  <a:pt x="365" y="594"/>
                  <a:pt x="363" y="606"/>
                  <a:pt x="354" y="613"/>
                </a:cubicBezTo>
                <a:cubicBezTo>
                  <a:pt x="350" y="616"/>
                  <a:pt x="345" y="616"/>
                  <a:pt x="342" y="616"/>
                </a:cubicBezTo>
                <a:close/>
                <a:moveTo>
                  <a:pt x="490" y="930"/>
                </a:moveTo>
                <a:lnTo>
                  <a:pt x="490" y="1000"/>
                </a:lnTo>
                <a:lnTo>
                  <a:pt x="285" y="1000"/>
                </a:lnTo>
                <a:lnTo>
                  <a:pt x="285" y="930"/>
                </a:lnTo>
                <a:lnTo>
                  <a:pt x="490" y="930"/>
                </a:lnTo>
                <a:close/>
              </a:path>
            </a:pathLst>
          </a:custGeom>
          <a:solidFill>
            <a:srgbClr val="1C6299"/>
          </a:solidFill>
          <a:ln>
            <a:noFill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txBody>
          <a:bodyPr/>
          <a:lstStyle/>
          <a:p>
            <a:endParaRPr lang="zh-CN" altLang="en-US">
              <a:solidFill>
                <a:srgbClr val="1C6299"/>
              </a:solidFill>
            </a:endParaRPr>
          </a:p>
        </p:txBody>
      </p:sp>
      <p:pic>
        <p:nvPicPr>
          <p:cNvPr id="70" name="图片 69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0703" y="900006"/>
            <a:ext cx="1127669" cy="11276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2000"/>
              </a:prstClr>
            </a:outerShdw>
          </a:effectLst>
        </p:spPr>
      </p:pic>
      <p:grpSp>
        <p:nvGrpSpPr>
          <p:cNvPr id="71" name="组合 70"/>
          <p:cNvGrpSpPr/>
          <p:nvPr/>
        </p:nvGrpSpPr>
        <p:grpSpPr>
          <a:xfrm>
            <a:off x="4087615" y="2893118"/>
            <a:ext cx="721885" cy="721885"/>
            <a:chOff x="4087615" y="3527783"/>
            <a:chExt cx="721885" cy="721885"/>
          </a:xfrm>
          <a:solidFill>
            <a:srgbClr val="1C6299"/>
          </a:solidFill>
        </p:grpSpPr>
        <p:sp>
          <p:nvSpPr>
            <p:cNvPr id="72" name="椭圆 71"/>
            <p:cNvSpPr/>
            <p:nvPr/>
          </p:nvSpPr>
          <p:spPr>
            <a:xfrm>
              <a:off x="4087615" y="3527783"/>
              <a:ext cx="721885" cy="72188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73" name="图片 7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3599" y="3687265"/>
              <a:ext cx="396000" cy="396000"/>
            </a:xfrm>
            <a:prstGeom prst="rect">
              <a:avLst/>
            </a:prstGeom>
            <a:grpFill/>
          </p:spPr>
        </p:pic>
      </p:grpSp>
      <p:grpSp>
        <p:nvGrpSpPr>
          <p:cNvPr id="74" name="组合 73"/>
          <p:cNvGrpSpPr/>
          <p:nvPr/>
        </p:nvGrpSpPr>
        <p:grpSpPr>
          <a:xfrm>
            <a:off x="7225064" y="2893118"/>
            <a:ext cx="721885" cy="721885"/>
            <a:chOff x="7320600" y="3527783"/>
            <a:chExt cx="721885" cy="721885"/>
          </a:xfrm>
          <a:solidFill>
            <a:srgbClr val="1C6299"/>
          </a:solidFill>
        </p:grpSpPr>
        <p:sp>
          <p:nvSpPr>
            <p:cNvPr id="75" name="椭圆 74"/>
            <p:cNvSpPr/>
            <p:nvPr/>
          </p:nvSpPr>
          <p:spPr>
            <a:xfrm>
              <a:off x="7320600" y="3527783"/>
              <a:ext cx="721885" cy="72188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76" name="图片 7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7314" y="3673229"/>
              <a:ext cx="396000" cy="396000"/>
            </a:xfrm>
            <a:prstGeom prst="rect">
              <a:avLst/>
            </a:prstGeom>
            <a:grpFill/>
          </p:spPr>
        </p:pic>
      </p:grpSp>
      <p:grpSp>
        <p:nvGrpSpPr>
          <p:cNvPr id="77" name="组合 76"/>
          <p:cNvGrpSpPr/>
          <p:nvPr/>
        </p:nvGrpSpPr>
        <p:grpSpPr>
          <a:xfrm>
            <a:off x="2671011" y="4662231"/>
            <a:ext cx="721885" cy="721885"/>
            <a:chOff x="2671011" y="5449296"/>
            <a:chExt cx="721885" cy="721885"/>
          </a:xfrm>
          <a:solidFill>
            <a:srgbClr val="1C6299"/>
          </a:solidFill>
        </p:grpSpPr>
        <p:sp>
          <p:nvSpPr>
            <p:cNvPr id="78" name="椭圆 77"/>
            <p:cNvSpPr/>
            <p:nvPr/>
          </p:nvSpPr>
          <p:spPr>
            <a:xfrm>
              <a:off x="2671011" y="5449296"/>
              <a:ext cx="721885" cy="721885"/>
            </a:xfrm>
            <a:prstGeom prst="ellipse">
              <a:avLst/>
            </a:prstGeom>
            <a:grpFill/>
            <a:ln>
              <a:solidFill>
                <a:srgbClr val="1A917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79" name="图片 7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8164" y="5628909"/>
              <a:ext cx="360000" cy="360000"/>
            </a:xfrm>
            <a:prstGeom prst="rect">
              <a:avLst/>
            </a:prstGeom>
            <a:grpFill/>
          </p:spPr>
        </p:pic>
      </p:grpSp>
      <p:grpSp>
        <p:nvGrpSpPr>
          <p:cNvPr id="80" name="组合 79"/>
          <p:cNvGrpSpPr/>
          <p:nvPr/>
        </p:nvGrpSpPr>
        <p:grpSpPr>
          <a:xfrm>
            <a:off x="5707762" y="4662231"/>
            <a:ext cx="721885" cy="721885"/>
            <a:chOff x="5632499" y="5449296"/>
            <a:chExt cx="721885" cy="721885"/>
          </a:xfrm>
          <a:solidFill>
            <a:srgbClr val="1C6299"/>
          </a:solidFill>
        </p:grpSpPr>
        <p:sp>
          <p:nvSpPr>
            <p:cNvPr id="81" name="椭圆 80"/>
            <p:cNvSpPr/>
            <p:nvPr/>
          </p:nvSpPr>
          <p:spPr>
            <a:xfrm>
              <a:off x="5632499" y="5449296"/>
              <a:ext cx="721885" cy="72188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82" name="图片 8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0560" y="5597687"/>
              <a:ext cx="396000" cy="396000"/>
            </a:xfrm>
            <a:prstGeom prst="rect">
              <a:avLst/>
            </a:prstGeom>
            <a:grpFill/>
          </p:spPr>
        </p:pic>
      </p:grpSp>
      <p:grpSp>
        <p:nvGrpSpPr>
          <p:cNvPr id="83" name="组合 82"/>
          <p:cNvGrpSpPr/>
          <p:nvPr/>
        </p:nvGrpSpPr>
        <p:grpSpPr>
          <a:xfrm>
            <a:off x="8744512" y="4662231"/>
            <a:ext cx="721885" cy="721885"/>
            <a:chOff x="8799104" y="5449296"/>
            <a:chExt cx="721885" cy="721885"/>
          </a:xfrm>
          <a:solidFill>
            <a:srgbClr val="1C6299"/>
          </a:solidFill>
        </p:grpSpPr>
        <p:sp>
          <p:nvSpPr>
            <p:cNvPr id="84" name="椭圆 83"/>
            <p:cNvSpPr/>
            <p:nvPr/>
          </p:nvSpPr>
          <p:spPr>
            <a:xfrm>
              <a:off x="8799104" y="5449296"/>
              <a:ext cx="721885" cy="72188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85" name="图片 8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8272" y="5585123"/>
              <a:ext cx="432000" cy="432000"/>
            </a:xfrm>
            <a:prstGeom prst="rect">
              <a:avLst/>
            </a:prstGeom>
            <a:grpFill/>
          </p:spPr>
        </p:pic>
      </p:grpSp>
      <p:grpSp>
        <p:nvGrpSpPr>
          <p:cNvPr id="86" name="组合 85"/>
          <p:cNvGrpSpPr/>
          <p:nvPr/>
        </p:nvGrpSpPr>
        <p:grpSpPr>
          <a:xfrm>
            <a:off x="2671011" y="1102899"/>
            <a:ext cx="721885" cy="721885"/>
            <a:chOff x="2671011" y="1585164"/>
            <a:chExt cx="721885" cy="721885"/>
          </a:xfrm>
          <a:solidFill>
            <a:srgbClr val="1C6299"/>
          </a:solidFill>
        </p:grpSpPr>
        <p:sp>
          <p:nvSpPr>
            <p:cNvPr id="87" name="椭圆 86"/>
            <p:cNvSpPr/>
            <p:nvPr/>
          </p:nvSpPr>
          <p:spPr>
            <a:xfrm>
              <a:off x="2671011" y="1585164"/>
              <a:ext cx="721885" cy="72188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88" name="图片 8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660" y="1751588"/>
              <a:ext cx="396000" cy="396000"/>
            </a:xfrm>
            <a:prstGeom prst="rect">
              <a:avLst/>
            </a:prstGeom>
            <a:grpFill/>
          </p:spPr>
        </p:pic>
      </p:grpSp>
      <p:grpSp>
        <p:nvGrpSpPr>
          <p:cNvPr id="89" name="组合 88"/>
          <p:cNvGrpSpPr/>
          <p:nvPr/>
        </p:nvGrpSpPr>
        <p:grpSpPr>
          <a:xfrm>
            <a:off x="5707762" y="1102899"/>
            <a:ext cx="721885" cy="721885"/>
            <a:chOff x="5632499" y="1585164"/>
            <a:chExt cx="721885" cy="721885"/>
          </a:xfrm>
          <a:solidFill>
            <a:srgbClr val="1C6299"/>
          </a:solidFill>
        </p:grpSpPr>
        <p:sp>
          <p:nvSpPr>
            <p:cNvPr id="90" name="椭圆 89"/>
            <p:cNvSpPr/>
            <p:nvPr/>
          </p:nvSpPr>
          <p:spPr>
            <a:xfrm>
              <a:off x="5632499" y="1585164"/>
              <a:ext cx="721885" cy="72188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91" name="图片 9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5441" y="1748106"/>
              <a:ext cx="396000" cy="396000"/>
            </a:xfrm>
            <a:prstGeom prst="rect">
              <a:avLst/>
            </a:prstGeom>
            <a:grpFill/>
          </p:spPr>
        </p:pic>
      </p:grpSp>
      <p:grpSp>
        <p:nvGrpSpPr>
          <p:cNvPr id="92" name="组合 91"/>
          <p:cNvGrpSpPr/>
          <p:nvPr/>
        </p:nvGrpSpPr>
        <p:grpSpPr>
          <a:xfrm>
            <a:off x="8744512" y="1102899"/>
            <a:ext cx="721885" cy="721885"/>
            <a:chOff x="8799104" y="1585164"/>
            <a:chExt cx="721885" cy="721885"/>
          </a:xfrm>
          <a:solidFill>
            <a:srgbClr val="1C6299"/>
          </a:solidFill>
        </p:grpSpPr>
        <p:sp>
          <p:nvSpPr>
            <p:cNvPr id="93" name="椭圆 92"/>
            <p:cNvSpPr/>
            <p:nvPr/>
          </p:nvSpPr>
          <p:spPr>
            <a:xfrm>
              <a:off x="8799104" y="1585164"/>
              <a:ext cx="721885" cy="72188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94" name="图片 9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0046" y="1779221"/>
              <a:ext cx="360000" cy="360000"/>
            </a:xfrm>
            <a:prstGeom prst="rect">
              <a:avLst/>
            </a:prstGeom>
            <a:grpFill/>
          </p:spPr>
        </p:pic>
      </p:grpSp>
      <p:sp>
        <p:nvSpPr>
          <p:cNvPr id="95" name="TextBox 205"/>
          <p:cNvSpPr txBox="1"/>
          <p:nvPr/>
        </p:nvSpPr>
        <p:spPr>
          <a:xfrm>
            <a:off x="1952834" y="1890450"/>
            <a:ext cx="2150660" cy="59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Origin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1C62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2000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，Stanford University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6" name="TextBox 205"/>
          <p:cNvSpPr txBox="1"/>
          <p:nvPr/>
        </p:nvSpPr>
        <p:spPr>
          <a:xfrm>
            <a:off x="4991479" y="1890450"/>
            <a:ext cx="2150660" cy="59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</a:t>
            </a:r>
            <a:r>
              <a:rPr kumimoji="0" sz="16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elease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srgbClr val="1C62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2007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Willow Garage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7" name="TextBox 205"/>
          <p:cNvSpPr txBox="1"/>
          <p:nvPr/>
        </p:nvSpPr>
        <p:spPr>
          <a:xfrm>
            <a:off x="8030124" y="1890450"/>
            <a:ext cx="2150660" cy="59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ROS 1.0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1C62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2010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8" name="TextBox 205"/>
          <p:cNvSpPr txBox="1"/>
          <p:nvPr/>
        </p:nvSpPr>
        <p:spPr>
          <a:xfrm>
            <a:off x="1952834" y="5437257"/>
            <a:ext cx="2150660" cy="59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ROS Jade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1C62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2015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9" name="TextBox 205"/>
          <p:cNvSpPr txBox="1"/>
          <p:nvPr/>
        </p:nvSpPr>
        <p:spPr>
          <a:xfrm>
            <a:off x="4991479" y="5437257"/>
            <a:ext cx="2150660" cy="59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ROS Kinetic(LTS)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1C62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2016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16.04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0" name="TextBox 205"/>
          <p:cNvSpPr txBox="1"/>
          <p:nvPr/>
        </p:nvSpPr>
        <p:spPr>
          <a:xfrm>
            <a:off x="8030124" y="5437257"/>
            <a:ext cx="2150660" cy="59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ROS Lunar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1C62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1" name="TextBox 205"/>
          <p:cNvSpPr txBox="1"/>
          <p:nvPr/>
        </p:nvSpPr>
        <p:spPr>
          <a:xfrm>
            <a:off x="3346269" y="3687544"/>
            <a:ext cx="2150660" cy="59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ROS Indigo(LTS)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1C62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2014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14.04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2" name="TextBox 205"/>
          <p:cNvSpPr txBox="1"/>
          <p:nvPr/>
        </p:nvSpPr>
        <p:spPr>
          <a:xfrm>
            <a:off x="6504448" y="3687544"/>
            <a:ext cx="2150660" cy="59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ROS Hydro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1C62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2013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3" name="弧形 102"/>
          <p:cNvSpPr>
            <a:spLocks noChangeAspect="1"/>
          </p:cNvSpPr>
          <p:nvPr/>
        </p:nvSpPr>
        <p:spPr>
          <a:xfrm flipH="1">
            <a:off x="1234817" y="3252679"/>
            <a:ext cx="1764000" cy="1764000"/>
          </a:xfrm>
          <a:prstGeom prst="arc">
            <a:avLst>
              <a:gd name="adj1" fmla="val 16200000"/>
              <a:gd name="adj2" fmla="val 5398119"/>
            </a:avLst>
          </a:prstGeom>
          <a:ln w="190500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105" name="组合 104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106" name="椭圆 105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109" name="图片 10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110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zh-CN" sz="2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Introduction of ros</a:t>
            </a:r>
            <a:endParaRPr lang="zh-CN" altLang="en-US" sz="2600" b="1" dirty="0">
              <a:solidFill>
                <a:sysClr val="windowText" lastClr="000000"/>
              </a:solidFill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07407E-6 L 0.18672 4.07407E-6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bldLvl="0" animBg="1"/>
      <p:bldP spid="69" grpId="0" bldLvl="0" animBg="1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图片 101" descr="/Users/xiaoyin/Desktop/无人机/paper/yolo/ros.pngros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594360" y="2657475"/>
            <a:ext cx="10807065" cy="1824990"/>
          </a:xfrm>
          <a:prstGeom prst="rect">
            <a:avLst/>
          </a:prstGeom>
        </p:spPr>
      </p:pic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Introduction of ros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7" name="标题占位符 1"/>
          <p:cNvSpPr txBox="1"/>
          <p:nvPr/>
        </p:nvSpPr>
        <p:spPr>
          <a:xfrm>
            <a:off x="3197860" y="921385"/>
            <a:ext cx="6321425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Definition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wd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409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55288" y="6583649"/>
            <a:ext cx="29674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Tsinghua University of China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58171" y="2105561"/>
            <a:ext cx="2447290" cy="2646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98052">
                      <a:schemeClr val="bg1"/>
                    </a:gs>
                    <a:gs pos="0">
                      <a:srgbClr val="1C6299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166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98052">
                    <a:schemeClr val="bg1"/>
                  </a:gs>
                  <a:gs pos="0">
                    <a:srgbClr val="1C6299"/>
                  </a:gs>
                  <a:gs pos="100000">
                    <a:schemeClr val="bg1"/>
                  </a:gs>
                </a:gsLst>
                <a:lin ang="5400000" scaled="1"/>
              </a:gra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5560176" y="2897506"/>
            <a:ext cx="6713702" cy="1035858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Ros engineering structure</a:t>
            </a:r>
            <a:endParaRPr kumimoji="0" lang="zh-CN" altLang="en-US" sz="4000" b="1" i="0" u="none" strike="noStrike" kern="1200" cap="none" spc="10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619693" y="2143125"/>
            <a:ext cx="0" cy="257175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dashDot"/>
            <a:miter lim="800000"/>
          </a:ln>
          <a:effectLst/>
        </p:spPr>
      </p:cxnSp>
      <p:sp>
        <p:nvSpPr>
          <p:cNvPr id="17" name="任意多边形: 形状 16"/>
          <p:cNvSpPr/>
          <p:nvPr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837" y="136675"/>
            <a:ext cx="1663415" cy="487234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8917027" y="597107"/>
            <a:ext cx="6452568" cy="5936919"/>
          </a:xfrm>
          <a:prstGeom prst="ellipse">
            <a:avLst/>
          </a:prstGeom>
          <a:blipFill dpi="0" rotWithShape="1">
            <a:blip r:embed="rId2">
              <a:alphaModFix amt="1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noAutofit/>
          </a:bodyPr>
          <a:lstStyle/>
          <a:p>
            <a:pPr algn="ctr" defTabSz="963930" fontAlgn="auto">
              <a:spcBef>
                <a:spcPts val="0"/>
              </a:spcBef>
              <a:spcAft>
                <a:spcPts val="0"/>
              </a:spcAft>
            </a:pPr>
            <a:endParaRPr lang="zh-CN" altLang="en-US" sz="19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/>
          <p:cNvSpPr txBox="1"/>
          <p:nvPr/>
        </p:nvSpPr>
        <p:spPr>
          <a:xfrm>
            <a:off x="8610404" y="6583649"/>
            <a:ext cx="30123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Tsinghua University of China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cxnSp>
        <p:nvCxnSpPr>
          <p:cNvPr id="69" name="直接连接符 68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70" name="组合 69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71" name="椭圆 70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74" name="图片 7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75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zh-CN" sz="2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Ros engineering structure</a:t>
            </a:r>
            <a:endParaRPr lang="zh-CN" altLang="en-US" sz="2600" b="1" dirty="0">
              <a:solidFill>
                <a:sysClr val="windowText" lastClr="000000"/>
              </a:solidFill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 descr="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98065" y="1026160"/>
            <a:ext cx="7596505" cy="4806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自定义 10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91B89"/>
      </a:accent1>
      <a:accent2>
        <a:srgbClr val="EEB51A"/>
      </a:accent2>
      <a:accent3>
        <a:srgbClr val="591B89"/>
      </a:accent3>
      <a:accent4>
        <a:srgbClr val="EEB51A"/>
      </a:accent4>
      <a:accent5>
        <a:srgbClr val="591B89"/>
      </a:accent5>
      <a:accent6>
        <a:srgbClr val="EEB51A"/>
      </a:accent6>
      <a:hlink>
        <a:srgbClr val="591B89"/>
      </a:hlink>
      <a:folHlink>
        <a:srgbClr val="EEB51A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2355</Words>
  <Application>WPS 演示</Application>
  <PresentationFormat>宽屏</PresentationFormat>
  <Paragraphs>336</Paragraphs>
  <Slides>23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23</vt:i4>
      </vt:variant>
    </vt:vector>
  </HeadingPairs>
  <TitlesOfParts>
    <vt:vector size="43" baseType="lpstr">
      <vt:lpstr>Arial</vt:lpstr>
      <vt:lpstr>方正书宋_GBK</vt:lpstr>
      <vt:lpstr>Wingdings</vt:lpstr>
      <vt:lpstr>Calibri</vt:lpstr>
      <vt:lpstr>等线</vt:lpstr>
      <vt:lpstr>微软雅黑</vt:lpstr>
      <vt:lpstr>Arial Unicode MS</vt:lpstr>
      <vt:lpstr>Arial</vt:lpstr>
      <vt:lpstr>Impact</vt:lpstr>
      <vt:lpstr>汉仪中等线KW</vt:lpstr>
      <vt:lpstr>宋体</vt:lpstr>
      <vt:lpstr>Arial Rounded MT Bold</vt:lpstr>
      <vt:lpstr>宋体</vt:lpstr>
      <vt:lpstr>汉仪书宋二KW</vt:lpstr>
      <vt:lpstr>等线 Light</vt:lpstr>
      <vt:lpstr>Calibri Light</vt:lpstr>
      <vt:lpstr>Helvetica Neue</vt:lpstr>
      <vt:lpstr>1_Office 主题​​</vt:lpstr>
      <vt:lpstr>2_Office 主题​​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紫色沉稳简约毕业答辩毕业论文答辩PPT</dc:title>
  <dc:creator>lenovo</dc:creator>
  <cp:lastModifiedBy>xiaoyin</cp:lastModifiedBy>
  <cp:revision>406</cp:revision>
  <dcterms:created xsi:type="dcterms:W3CDTF">2019-10-18T07:20:39Z</dcterms:created>
  <dcterms:modified xsi:type="dcterms:W3CDTF">2019-10-18T07:20:39Z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2052-1.6.1.2429</vt:lpwstr>
  </property>
</Properties>
</file>